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3" r:id="rId6"/>
    <p:sldId id="265" r:id="rId7"/>
    <p:sldId id="267" r:id="rId8"/>
    <p:sldId id="268" r:id="rId9"/>
    <p:sldId id="264" r:id="rId10"/>
    <p:sldId id="261" r:id="rId11"/>
    <p:sldId id="262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DE577-8A8F-4D89-AE24-1858241F023B}" v="58" dt="2020-04-07T17:38:3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11" Type="http://schemas.openxmlformats.org/officeDocument/2006/relationships/image" Target="../media/image37.wmf"/><Relationship Id="rId5" Type="http://schemas.openxmlformats.org/officeDocument/2006/relationships/image" Target="../media/image31.wmf"/><Relationship Id="rId10" Type="http://schemas.openxmlformats.org/officeDocument/2006/relationships/image" Target="../media/image36.wmf"/><Relationship Id="rId4" Type="http://schemas.openxmlformats.org/officeDocument/2006/relationships/image" Target="../media/image30.wmf"/><Relationship Id="rId9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BBADA-D63B-4F86-890F-CBD34A57C827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5A1CB-EE0B-43A7-B38B-73DAA84AD2B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576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5293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445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22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93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8693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329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912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8263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9821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596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5A1CB-EE0B-43A7-B38B-73DAA84AD2B0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221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B7C328-783A-4E5F-889E-DEE215028D7B}" type="datetimeFigureOut">
              <a:rPr lang="en-CA" smtClean="0"/>
              <a:pPr/>
              <a:t>2020-04-07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AE7EE41-AFC3-4538-8F40-781A640F496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4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35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3.wmf"/><Relationship Id="rId25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0.wmf"/><Relationship Id="rId24" Type="http://schemas.openxmlformats.org/officeDocument/2006/relationships/oleObject" Target="../embeddings/oleObject37.bin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23" Type="http://schemas.openxmlformats.org/officeDocument/2006/relationships/image" Target="../media/image36.wmf"/><Relationship Id="rId10" Type="http://schemas.openxmlformats.org/officeDocument/2006/relationships/oleObject" Target="../embeddings/oleObject30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24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10.1</a:t>
            </a:r>
            <a:br>
              <a:rPr lang="en-CA" dirty="0"/>
            </a:br>
            <a:r>
              <a:rPr lang="en-CA" dirty="0"/>
              <a:t>Linear Relations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273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 noChangeAspect="1"/>
          </p:cNvGrpSpPr>
          <p:nvPr/>
        </p:nvGrpSpPr>
        <p:grpSpPr bwMode="auto">
          <a:xfrm>
            <a:off x="5153041" y="1241367"/>
            <a:ext cx="3750064" cy="5264726"/>
            <a:chOff x="-1218" y="342"/>
            <a:chExt cx="8196" cy="3636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547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7" name="Line 52"/>
            <p:cNvSpPr>
              <a:spLocks noChangeShapeType="1"/>
            </p:cNvSpPr>
            <p:nvPr/>
          </p:nvSpPr>
          <p:spPr bwMode="auto">
            <a:xfrm>
              <a:off x="-1206" y="98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AutoShape 5"/>
            <p:cNvSpPr>
              <a:spLocks noChangeAspect="1" noChangeArrowheads="1" noTextEdit="1"/>
            </p:cNvSpPr>
            <p:nvPr/>
          </p:nvSpPr>
          <p:spPr bwMode="auto">
            <a:xfrm>
              <a:off x="-1218" y="342"/>
              <a:ext cx="8196" cy="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7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8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01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02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75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176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50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0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324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325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399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99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473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474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547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621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22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-1206" y="375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1206" y="375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1206" y="353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1206" y="354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1206" y="332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1206" y="333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6" name="Line 32"/>
            <p:cNvSpPr>
              <a:spLocks noChangeShapeType="1"/>
            </p:cNvSpPr>
            <p:nvPr/>
          </p:nvSpPr>
          <p:spPr bwMode="auto">
            <a:xfrm>
              <a:off x="-1206" y="310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7" name="Line 33"/>
            <p:cNvSpPr>
              <a:spLocks noChangeShapeType="1"/>
            </p:cNvSpPr>
            <p:nvPr/>
          </p:nvSpPr>
          <p:spPr bwMode="auto">
            <a:xfrm>
              <a:off x="-1206" y="311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98" name="Line 34"/>
            <p:cNvSpPr>
              <a:spLocks noChangeShapeType="1"/>
            </p:cNvSpPr>
            <p:nvPr/>
          </p:nvSpPr>
          <p:spPr bwMode="auto">
            <a:xfrm>
              <a:off x="-1206" y="289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0" name="Line 35"/>
            <p:cNvSpPr>
              <a:spLocks noChangeShapeType="1"/>
            </p:cNvSpPr>
            <p:nvPr/>
          </p:nvSpPr>
          <p:spPr bwMode="auto">
            <a:xfrm>
              <a:off x="-1206" y="290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1" name="Line 36"/>
            <p:cNvSpPr>
              <a:spLocks noChangeShapeType="1"/>
            </p:cNvSpPr>
            <p:nvPr/>
          </p:nvSpPr>
          <p:spPr bwMode="auto">
            <a:xfrm>
              <a:off x="-1206" y="268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2" name="Line 37"/>
            <p:cNvSpPr>
              <a:spLocks noChangeShapeType="1"/>
            </p:cNvSpPr>
            <p:nvPr/>
          </p:nvSpPr>
          <p:spPr bwMode="auto">
            <a:xfrm>
              <a:off x="-1206" y="269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3" name="Line 38"/>
            <p:cNvSpPr>
              <a:spLocks noChangeShapeType="1"/>
            </p:cNvSpPr>
            <p:nvPr/>
          </p:nvSpPr>
          <p:spPr bwMode="auto">
            <a:xfrm>
              <a:off x="-1206" y="247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4" name="Line 39"/>
            <p:cNvSpPr>
              <a:spLocks noChangeShapeType="1"/>
            </p:cNvSpPr>
            <p:nvPr/>
          </p:nvSpPr>
          <p:spPr bwMode="auto">
            <a:xfrm>
              <a:off x="-1206" y="247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5" name="Line 40"/>
            <p:cNvSpPr>
              <a:spLocks noChangeShapeType="1"/>
            </p:cNvSpPr>
            <p:nvPr/>
          </p:nvSpPr>
          <p:spPr bwMode="auto">
            <a:xfrm>
              <a:off x="-1206" y="226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6" name="Line 41"/>
            <p:cNvSpPr>
              <a:spLocks noChangeShapeType="1"/>
            </p:cNvSpPr>
            <p:nvPr/>
          </p:nvSpPr>
          <p:spPr bwMode="auto">
            <a:xfrm>
              <a:off x="-1206" y="226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7" name="Line 42"/>
            <p:cNvSpPr>
              <a:spLocks noChangeShapeType="1"/>
            </p:cNvSpPr>
            <p:nvPr/>
          </p:nvSpPr>
          <p:spPr bwMode="auto">
            <a:xfrm>
              <a:off x="-1206" y="204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8" name="Line 43"/>
            <p:cNvSpPr>
              <a:spLocks noChangeShapeType="1"/>
            </p:cNvSpPr>
            <p:nvPr/>
          </p:nvSpPr>
          <p:spPr bwMode="auto">
            <a:xfrm>
              <a:off x="-1206" y="205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09" name="Line 44"/>
            <p:cNvSpPr>
              <a:spLocks noChangeShapeType="1"/>
            </p:cNvSpPr>
            <p:nvPr/>
          </p:nvSpPr>
          <p:spPr bwMode="auto">
            <a:xfrm>
              <a:off x="-1206" y="183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0" name="Line 45"/>
            <p:cNvSpPr>
              <a:spLocks noChangeShapeType="1"/>
            </p:cNvSpPr>
            <p:nvPr/>
          </p:nvSpPr>
          <p:spPr bwMode="auto">
            <a:xfrm>
              <a:off x="-1206" y="184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1" name="Line 46"/>
            <p:cNvSpPr>
              <a:spLocks noChangeShapeType="1"/>
            </p:cNvSpPr>
            <p:nvPr/>
          </p:nvSpPr>
          <p:spPr bwMode="auto">
            <a:xfrm>
              <a:off x="-1206" y="162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2" name="Line 47"/>
            <p:cNvSpPr>
              <a:spLocks noChangeShapeType="1"/>
            </p:cNvSpPr>
            <p:nvPr/>
          </p:nvSpPr>
          <p:spPr bwMode="auto">
            <a:xfrm>
              <a:off x="-1206" y="162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3" name="Line 48"/>
            <p:cNvSpPr>
              <a:spLocks noChangeShapeType="1"/>
            </p:cNvSpPr>
            <p:nvPr/>
          </p:nvSpPr>
          <p:spPr bwMode="auto">
            <a:xfrm>
              <a:off x="-1206" y="141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4" name="Line 49"/>
            <p:cNvSpPr>
              <a:spLocks noChangeShapeType="1"/>
            </p:cNvSpPr>
            <p:nvPr/>
          </p:nvSpPr>
          <p:spPr bwMode="auto">
            <a:xfrm>
              <a:off x="-1206" y="141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5" name="Line 50"/>
            <p:cNvSpPr>
              <a:spLocks noChangeShapeType="1"/>
            </p:cNvSpPr>
            <p:nvPr/>
          </p:nvSpPr>
          <p:spPr bwMode="auto">
            <a:xfrm>
              <a:off x="-1206" y="120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6" name="Line 51"/>
            <p:cNvSpPr>
              <a:spLocks noChangeShapeType="1"/>
            </p:cNvSpPr>
            <p:nvPr/>
          </p:nvSpPr>
          <p:spPr bwMode="auto">
            <a:xfrm>
              <a:off x="-1206" y="120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8" name="Line 53"/>
            <p:cNvSpPr>
              <a:spLocks noChangeShapeType="1"/>
            </p:cNvSpPr>
            <p:nvPr/>
          </p:nvSpPr>
          <p:spPr bwMode="auto">
            <a:xfrm>
              <a:off x="-1206" y="99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19" name="Line 54"/>
            <p:cNvSpPr>
              <a:spLocks noChangeShapeType="1"/>
            </p:cNvSpPr>
            <p:nvPr/>
          </p:nvSpPr>
          <p:spPr bwMode="auto">
            <a:xfrm>
              <a:off x="-1206" y="77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0" name="Line 55"/>
            <p:cNvSpPr>
              <a:spLocks noChangeShapeType="1"/>
            </p:cNvSpPr>
            <p:nvPr/>
          </p:nvSpPr>
          <p:spPr bwMode="auto">
            <a:xfrm>
              <a:off x="-1206" y="78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1" name="Line 56"/>
            <p:cNvSpPr>
              <a:spLocks noChangeShapeType="1"/>
            </p:cNvSpPr>
            <p:nvPr/>
          </p:nvSpPr>
          <p:spPr bwMode="auto">
            <a:xfrm>
              <a:off x="-1206" y="55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2" name="Line 57"/>
            <p:cNvSpPr>
              <a:spLocks noChangeShapeType="1"/>
            </p:cNvSpPr>
            <p:nvPr/>
          </p:nvSpPr>
          <p:spPr bwMode="auto">
            <a:xfrm>
              <a:off x="-1206" y="56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3" name="Line 58"/>
            <p:cNvSpPr>
              <a:spLocks noChangeShapeType="1"/>
            </p:cNvSpPr>
            <p:nvPr/>
          </p:nvSpPr>
          <p:spPr bwMode="auto">
            <a:xfrm flipV="1">
              <a:off x="-474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4" name="Line 59"/>
            <p:cNvSpPr>
              <a:spLocks noChangeShapeType="1"/>
            </p:cNvSpPr>
            <p:nvPr/>
          </p:nvSpPr>
          <p:spPr bwMode="auto">
            <a:xfrm flipV="1">
              <a:off x="-468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5" name="Line 60"/>
            <p:cNvSpPr>
              <a:spLocks noChangeShapeType="1"/>
            </p:cNvSpPr>
            <p:nvPr/>
          </p:nvSpPr>
          <p:spPr bwMode="auto">
            <a:xfrm flipV="1">
              <a:off x="-462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6" name="Line 61"/>
            <p:cNvSpPr>
              <a:spLocks noChangeShapeType="1"/>
            </p:cNvSpPr>
            <p:nvPr/>
          </p:nvSpPr>
          <p:spPr bwMode="auto">
            <a:xfrm flipV="1">
              <a:off x="-456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7" name="Rectangle 62"/>
            <p:cNvSpPr>
              <a:spLocks noChangeArrowheads="1"/>
            </p:cNvSpPr>
            <p:nvPr/>
          </p:nvSpPr>
          <p:spPr bwMode="auto">
            <a:xfrm>
              <a:off x="-390" y="336"/>
              <a:ext cx="10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8" name="Freeform 63"/>
            <p:cNvSpPr>
              <a:spLocks/>
            </p:cNvSpPr>
            <p:nvPr/>
          </p:nvSpPr>
          <p:spPr bwMode="auto">
            <a:xfrm>
              <a:off x="-516" y="354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29" name="Rectangle 64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0" name="Rectangle 65"/>
            <p:cNvSpPr>
              <a:spLocks noChangeArrowheads="1"/>
            </p:cNvSpPr>
            <p:nvPr/>
          </p:nvSpPr>
          <p:spPr bwMode="auto">
            <a:xfrm>
              <a:off x="-43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1" name="Line 66"/>
            <p:cNvSpPr>
              <a:spLocks noChangeShapeType="1"/>
            </p:cNvSpPr>
            <p:nvPr/>
          </p:nvSpPr>
          <p:spPr bwMode="auto">
            <a:xfrm>
              <a:off x="28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2" name="Rectangle 67"/>
            <p:cNvSpPr>
              <a:spLocks noChangeArrowheads="1"/>
            </p:cNvSpPr>
            <p:nvPr/>
          </p:nvSpPr>
          <p:spPr bwMode="auto">
            <a:xfrm>
              <a:off x="28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3" name="Line 68"/>
            <p:cNvSpPr>
              <a:spLocks noChangeShapeType="1"/>
            </p:cNvSpPr>
            <p:nvPr/>
          </p:nvSpPr>
          <p:spPr bwMode="auto">
            <a:xfrm>
              <a:off x="102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4" name="Rectangle 69"/>
            <p:cNvSpPr>
              <a:spLocks noChangeArrowheads="1"/>
            </p:cNvSpPr>
            <p:nvPr/>
          </p:nvSpPr>
          <p:spPr bwMode="auto">
            <a:xfrm>
              <a:off x="1026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5" name="Line 70"/>
            <p:cNvSpPr>
              <a:spLocks noChangeShapeType="1"/>
            </p:cNvSpPr>
            <p:nvPr/>
          </p:nvSpPr>
          <p:spPr bwMode="auto">
            <a:xfrm>
              <a:off x="1764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6" name="Rectangle 71"/>
            <p:cNvSpPr>
              <a:spLocks noChangeArrowheads="1"/>
            </p:cNvSpPr>
            <p:nvPr/>
          </p:nvSpPr>
          <p:spPr bwMode="auto">
            <a:xfrm>
              <a:off x="1770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7" name="Line 72"/>
            <p:cNvSpPr>
              <a:spLocks noChangeShapeType="1"/>
            </p:cNvSpPr>
            <p:nvPr/>
          </p:nvSpPr>
          <p:spPr bwMode="auto">
            <a:xfrm>
              <a:off x="250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38" name="Rectangle 73"/>
            <p:cNvSpPr>
              <a:spLocks noChangeArrowheads="1"/>
            </p:cNvSpPr>
            <p:nvPr/>
          </p:nvSpPr>
          <p:spPr bwMode="auto">
            <a:xfrm>
              <a:off x="2514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39" name="Line 74"/>
            <p:cNvSpPr>
              <a:spLocks noChangeShapeType="1"/>
            </p:cNvSpPr>
            <p:nvPr/>
          </p:nvSpPr>
          <p:spPr bwMode="auto">
            <a:xfrm>
              <a:off x="325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0" name="Rectangle 75"/>
            <p:cNvSpPr>
              <a:spLocks noChangeArrowheads="1"/>
            </p:cNvSpPr>
            <p:nvPr/>
          </p:nvSpPr>
          <p:spPr bwMode="auto">
            <a:xfrm>
              <a:off x="325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1" name="Line 76"/>
            <p:cNvSpPr>
              <a:spLocks noChangeShapeType="1"/>
            </p:cNvSpPr>
            <p:nvPr/>
          </p:nvSpPr>
          <p:spPr bwMode="auto">
            <a:xfrm>
              <a:off x="3996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2" name="Rectangle 77"/>
            <p:cNvSpPr>
              <a:spLocks noChangeArrowheads="1"/>
            </p:cNvSpPr>
            <p:nvPr/>
          </p:nvSpPr>
          <p:spPr bwMode="auto">
            <a:xfrm>
              <a:off x="4002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3" name="Line 78"/>
            <p:cNvSpPr>
              <a:spLocks noChangeShapeType="1"/>
            </p:cNvSpPr>
            <p:nvPr/>
          </p:nvSpPr>
          <p:spPr bwMode="auto">
            <a:xfrm>
              <a:off x="474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4" name="Rectangle 79"/>
            <p:cNvSpPr>
              <a:spLocks noChangeArrowheads="1"/>
            </p:cNvSpPr>
            <p:nvPr/>
          </p:nvSpPr>
          <p:spPr bwMode="auto">
            <a:xfrm>
              <a:off x="4746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5" name="Line 80"/>
            <p:cNvSpPr>
              <a:spLocks noChangeShapeType="1"/>
            </p:cNvSpPr>
            <p:nvPr/>
          </p:nvSpPr>
          <p:spPr bwMode="auto">
            <a:xfrm>
              <a:off x="547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6" name="Rectangle 81"/>
            <p:cNvSpPr>
              <a:spLocks noChangeArrowheads="1"/>
            </p:cNvSpPr>
            <p:nvPr/>
          </p:nvSpPr>
          <p:spPr bwMode="auto">
            <a:xfrm>
              <a:off x="5484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7" name="Line 82"/>
            <p:cNvSpPr>
              <a:spLocks noChangeShapeType="1"/>
            </p:cNvSpPr>
            <p:nvPr/>
          </p:nvSpPr>
          <p:spPr bwMode="auto">
            <a:xfrm>
              <a:off x="622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48" name="Rectangle 83"/>
            <p:cNvSpPr>
              <a:spLocks noChangeArrowheads="1"/>
            </p:cNvSpPr>
            <p:nvPr/>
          </p:nvSpPr>
          <p:spPr bwMode="auto">
            <a:xfrm>
              <a:off x="6228" y="3828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49" name="Rectangle 84"/>
            <p:cNvSpPr>
              <a:spLocks noChangeArrowheads="1"/>
            </p:cNvSpPr>
            <p:nvPr/>
          </p:nvSpPr>
          <p:spPr bwMode="auto">
            <a:xfrm>
              <a:off x="-618" y="3480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0" name="Line 85"/>
            <p:cNvSpPr>
              <a:spLocks noChangeShapeType="1"/>
            </p:cNvSpPr>
            <p:nvPr/>
          </p:nvSpPr>
          <p:spPr bwMode="auto">
            <a:xfrm>
              <a:off x="-492" y="354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1" name="Rectangle 86"/>
            <p:cNvSpPr>
              <a:spLocks noChangeArrowheads="1"/>
            </p:cNvSpPr>
            <p:nvPr/>
          </p:nvSpPr>
          <p:spPr bwMode="auto">
            <a:xfrm>
              <a:off x="-618" y="305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2" name="Line 87"/>
            <p:cNvSpPr>
              <a:spLocks noChangeShapeType="1"/>
            </p:cNvSpPr>
            <p:nvPr/>
          </p:nvSpPr>
          <p:spPr bwMode="auto">
            <a:xfrm>
              <a:off x="-492" y="311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3" name="Rectangle 88"/>
            <p:cNvSpPr>
              <a:spLocks noChangeArrowheads="1"/>
            </p:cNvSpPr>
            <p:nvPr/>
          </p:nvSpPr>
          <p:spPr bwMode="auto">
            <a:xfrm>
              <a:off x="-618" y="263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4" name="Line 89"/>
            <p:cNvSpPr>
              <a:spLocks noChangeShapeType="1"/>
            </p:cNvSpPr>
            <p:nvPr/>
          </p:nvSpPr>
          <p:spPr bwMode="auto">
            <a:xfrm>
              <a:off x="-492" y="269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5" name="Rectangle 90"/>
            <p:cNvSpPr>
              <a:spLocks noChangeArrowheads="1"/>
            </p:cNvSpPr>
            <p:nvPr/>
          </p:nvSpPr>
          <p:spPr bwMode="auto">
            <a:xfrm>
              <a:off x="-618" y="2208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6" name="Line 91"/>
            <p:cNvSpPr>
              <a:spLocks noChangeShapeType="1"/>
            </p:cNvSpPr>
            <p:nvPr/>
          </p:nvSpPr>
          <p:spPr bwMode="auto">
            <a:xfrm>
              <a:off x="-492" y="2268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7" name="Rectangle 92"/>
            <p:cNvSpPr>
              <a:spLocks noChangeArrowheads="1"/>
            </p:cNvSpPr>
            <p:nvPr/>
          </p:nvSpPr>
          <p:spPr bwMode="auto">
            <a:xfrm>
              <a:off x="-678" y="1782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58" name="Line 93"/>
            <p:cNvSpPr>
              <a:spLocks noChangeShapeType="1"/>
            </p:cNvSpPr>
            <p:nvPr/>
          </p:nvSpPr>
          <p:spPr bwMode="auto">
            <a:xfrm>
              <a:off x="-492" y="1842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59" name="Rectangle 94"/>
            <p:cNvSpPr>
              <a:spLocks noChangeArrowheads="1"/>
            </p:cNvSpPr>
            <p:nvPr/>
          </p:nvSpPr>
          <p:spPr bwMode="auto">
            <a:xfrm>
              <a:off x="-678" y="1356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0" name="Line 95"/>
            <p:cNvSpPr>
              <a:spLocks noChangeShapeType="1"/>
            </p:cNvSpPr>
            <p:nvPr/>
          </p:nvSpPr>
          <p:spPr bwMode="auto">
            <a:xfrm>
              <a:off x="-492" y="1416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1" name="Rectangle 96"/>
            <p:cNvSpPr>
              <a:spLocks noChangeArrowheads="1"/>
            </p:cNvSpPr>
            <p:nvPr/>
          </p:nvSpPr>
          <p:spPr bwMode="auto">
            <a:xfrm>
              <a:off x="-678" y="930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2" name="Line 97"/>
            <p:cNvSpPr>
              <a:spLocks noChangeShapeType="1"/>
            </p:cNvSpPr>
            <p:nvPr/>
          </p:nvSpPr>
          <p:spPr bwMode="auto">
            <a:xfrm>
              <a:off x="-492" y="99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3" name="Rectangle 98"/>
            <p:cNvSpPr>
              <a:spLocks noChangeArrowheads="1"/>
            </p:cNvSpPr>
            <p:nvPr/>
          </p:nvSpPr>
          <p:spPr bwMode="auto">
            <a:xfrm>
              <a:off x="-678" y="504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64" name="Line 99"/>
            <p:cNvSpPr>
              <a:spLocks noChangeShapeType="1"/>
            </p:cNvSpPr>
            <p:nvPr/>
          </p:nvSpPr>
          <p:spPr bwMode="auto">
            <a:xfrm>
              <a:off x="-492" y="56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65" name="Rectangle 100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8534" y="119153"/>
            <a:ext cx="8783793" cy="2182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200" dirty="0"/>
              <a:t>Practice: The cost for renting a banquet hall is $25 for one person, $40 for two people, $55 for three people, and then $15 for each additional person.  Make a TOV.</a:t>
            </a:r>
            <a:br>
              <a:rPr lang="en-CA" sz="2200" dirty="0"/>
            </a:br>
            <a:r>
              <a:rPr lang="en-CA" sz="2200" dirty="0" err="1"/>
              <a:t>i</a:t>
            </a:r>
            <a:r>
              <a:rPr lang="en-CA" sz="2200" dirty="0"/>
              <a:t>) Draw a graph to illustrate the cost </a:t>
            </a:r>
            <a:br>
              <a:rPr lang="en-CA" sz="2200" dirty="0"/>
            </a:br>
            <a:r>
              <a:rPr lang="en-CA" sz="2200" dirty="0"/>
              <a:t>     </a:t>
            </a:r>
            <a:r>
              <a:rPr lang="en-CA" sz="2200" dirty="0" err="1"/>
              <a:t>vs</a:t>
            </a:r>
            <a:r>
              <a:rPr lang="en-CA" sz="2200" dirty="0"/>
              <a:t> number of people</a:t>
            </a:r>
          </a:p>
          <a:p>
            <a:pPr marL="0" indent="0">
              <a:buNone/>
            </a:pPr>
            <a:r>
              <a:rPr lang="en-CA" sz="2200" dirty="0"/>
              <a:t>ii) Find the initial cost:</a:t>
            </a:r>
          </a:p>
        </p:txBody>
      </p:sp>
      <p:graphicFrame>
        <p:nvGraphicFramePr>
          <p:cNvPr id="4166" name="Object 41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764284"/>
              </p:ext>
            </p:extLst>
          </p:nvPr>
        </p:nvGraphicFramePr>
        <p:xfrm>
          <a:off x="335253" y="2265680"/>
          <a:ext cx="1228725" cy="464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672840" imgH="2539800" progId="Equation.DSMT4">
                  <p:embed/>
                </p:oleObj>
              </mc:Choice>
              <mc:Fallback>
                <p:oleObj name="Equation" r:id="rId4" imgW="672840" imgH="2539800" progId="Equation.DSMT4">
                  <p:embed/>
                  <p:pic>
                    <p:nvPicPr>
                      <p:cNvPr id="4166" name="Object 4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53" y="2265680"/>
                        <a:ext cx="1228725" cy="464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67" name="Object 41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43832"/>
              </p:ext>
            </p:extLst>
          </p:nvPr>
        </p:nvGraphicFramePr>
        <p:xfrm>
          <a:off x="1028410" y="2711045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4167" name="Object 41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410" y="2711045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1312"/>
              </p:ext>
            </p:extLst>
          </p:nvPr>
        </p:nvGraphicFramePr>
        <p:xfrm>
          <a:off x="1014550" y="3154400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550" y="3154400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45014"/>
              </p:ext>
            </p:extLst>
          </p:nvPr>
        </p:nvGraphicFramePr>
        <p:xfrm>
          <a:off x="1040535" y="3541740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0535" y="3541740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958609"/>
              </p:ext>
            </p:extLst>
          </p:nvPr>
        </p:nvGraphicFramePr>
        <p:xfrm>
          <a:off x="1026248" y="3943668"/>
          <a:ext cx="403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03040" imgH="177480" progId="Equation.DSMT4">
                  <p:embed/>
                </p:oleObj>
              </mc:Choice>
              <mc:Fallback>
                <p:oleObj name="Equation" r:id="rId12" imgW="203040" imgH="17748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248" y="3943668"/>
                        <a:ext cx="403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93792"/>
              </p:ext>
            </p:extLst>
          </p:nvPr>
        </p:nvGraphicFramePr>
        <p:xfrm>
          <a:off x="1037793" y="4345305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7793" y="4345305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0053"/>
              </p:ext>
            </p:extLst>
          </p:nvPr>
        </p:nvGraphicFramePr>
        <p:xfrm>
          <a:off x="971983" y="4774653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253800" imgH="177480" progId="Equation.DSMT4">
                  <p:embed/>
                </p:oleObj>
              </mc:Choice>
              <mc:Fallback>
                <p:oleObj name="Equation" r:id="rId16" imgW="253800" imgH="177480" progId="Equation.DSMT4">
                  <p:embed/>
                  <p:pic>
                    <p:nvPicPr>
                      <p:cNvPr id="108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983" y="4774653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38065"/>
              </p:ext>
            </p:extLst>
          </p:nvPr>
        </p:nvGraphicFramePr>
        <p:xfrm>
          <a:off x="989303" y="5204001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253800" imgH="177480" progId="Equation.DSMT4">
                  <p:embed/>
                </p:oleObj>
              </mc:Choice>
              <mc:Fallback>
                <p:oleObj name="Equation" r:id="rId18" imgW="253800" imgH="177480" progId="Equation.DSMT4">
                  <p:embed/>
                  <p:pic>
                    <p:nvPicPr>
                      <p:cNvPr id="109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303" y="5204001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36502"/>
              </p:ext>
            </p:extLst>
          </p:nvPr>
        </p:nvGraphicFramePr>
        <p:xfrm>
          <a:off x="965058" y="5633349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53800" imgH="177480" progId="Equation.DSMT4">
                  <p:embed/>
                </p:oleObj>
              </mc:Choice>
              <mc:Fallback>
                <p:oleObj name="Equation" r:id="rId20" imgW="253800" imgH="177480" progId="Equation.DSMT4">
                  <p:embed/>
                  <p:pic>
                    <p:nvPicPr>
                      <p:cNvPr id="11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058" y="5633349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20659"/>
              </p:ext>
            </p:extLst>
          </p:nvPr>
        </p:nvGraphicFramePr>
        <p:xfrm>
          <a:off x="968523" y="6048842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253800" imgH="177480" progId="Equation.DSMT4">
                  <p:embed/>
                </p:oleObj>
              </mc:Choice>
              <mc:Fallback>
                <p:oleObj name="Equation" r:id="rId22" imgW="253800" imgH="177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523" y="6048842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10707"/>
              </p:ext>
            </p:extLst>
          </p:nvPr>
        </p:nvGraphicFramePr>
        <p:xfrm>
          <a:off x="958133" y="6450480"/>
          <a:ext cx="504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253800" imgH="177480" progId="Equation.DSMT4">
                  <p:embed/>
                </p:oleObj>
              </mc:Choice>
              <mc:Fallback>
                <p:oleObj name="Equation" r:id="rId24" imgW="253800" imgH="177480" progId="Equation.DSMT4">
                  <p:embed/>
                  <p:pic>
                    <p:nvPicPr>
                      <p:cNvPr id="112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133" y="6450480"/>
                        <a:ext cx="504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Oval 112"/>
          <p:cNvSpPr/>
          <p:nvPr/>
        </p:nvSpPr>
        <p:spPr>
          <a:xfrm>
            <a:off x="5801054" y="567486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6133569" y="520378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6466084" y="473271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6798599" y="427549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7144969" y="381827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7491339" y="336105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9" name="Oval 118"/>
          <p:cNvSpPr/>
          <p:nvPr/>
        </p:nvSpPr>
        <p:spPr>
          <a:xfrm>
            <a:off x="7837709" y="290383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8170224" y="244661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1" name="Oval 120"/>
          <p:cNvSpPr/>
          <p:nvPr/>
        </p:nvSpPr>
        <p:spPr>
          <a:xfrm>
            <a:off x="8516594" y="198939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Oval 121"/>
          <p:cNvSpPr/>
          <p:nvPr/>
        </p:nvSpPr>
        <p:spPr>
          <a:xfrm>
            <a:off x="8862964" y="151831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3" name="TextBox 122"/>
          <p:cNvSpPr txBox="1"/>
          <p:nvPr/>
        </p:nvSpPr>
        <p:spPr>
          <a:xfrm>
            <a:off x="1686735" y="2674372"/>
            <a:ext cx="2784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initial cost is $10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because the line crosses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Y-axis at $10</a:t>
            </a:r>
          </a:p>
        </p:txBody>
      </p:sp>
      <p:sp>
        <p:nvSpPr>
          <p:cNvPr id="124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6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5009834" y="868785"/>
            <a:ext cx="4088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>
                <a:solidFill>
                  <a:srgbClr val="FF0000"/>
                </a:solidFill>
              </a:rPr>
              <a:t>Cost for Banquet Hall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4147035" y="3385932"/>
            <a:ext cx="145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</a:rPr>
              <a:t>Cost ($)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144573" y="6396335"/>
            <a:ext cx="2003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</a:rPr>
              <a:t># of people</a:t>
            </a:r>
          </a:p>
        </p:txBody>
      </p:sp>
      <p:cxnSp>
        <p:nvCxnSpPr>
          <p:cNvPr id="125" name="Straight Connector 124"/>
          <p:cNvCxnSpPr>
            <a:stCxn id="122" idx="7"/>
          </p:cNvCxnSpPr>
          <p:nvPr/>
        </p:nvCxnSpPr>
        <p:spPr>
          <a:xfrm flipH="1">
            <a:off x="5494020" y="1534548"/>
            <a:ext cx="3463548" cy="46833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661335" y="3880872"/>
            <a:ext cx="31935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NOTE: You can not have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half a person coming or 1.5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person.  So don’t connect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dots!!</a:t>
            </a:r>
          </a:p>
        </p:txBody>
      </p:sp>
      <p:sp>
        <p:nvSpPr>
          <p:cNvPr id="132" name="Oval 131"/>
          <p:cNvSpPr/>
          <p:nvPr/>
        </p:nvSpPr>
        <p:spPr>
          <a:xfrm>
            <a:off x="5445454" y="611936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53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1000"/>
                            </p:stCondLst>
                            <p:childTnLst>
                              <p:par>
                                <p:cTn id="26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500"/>
                            </p:stCondLst>
                            <p:childTnLst>
                              <p:par>
                                <p:cTn id="27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/>
      <p:bldP spid="126" grpId="0"/>
      <p:bldP spid="127" grpId="0"/>
      <p:bldP spid="128" grpId="0"/>
      <p:bldP spid="131" grpId="0"/>
      <p:bldP spid="1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P 338 # 6 to 11, 14 to 17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0231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67471"/>
          </a:xfrm>
        </p:spPr>
        <p:txBody>
          <a:bodyPr/>
          <a:lstStyle/>
          <a:p>
            <a:r>
              <a:rPr lang="en-CA" dirty="0"/>
              <a:t>I) X and Y axis on a Cartesian Plane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960112"/>
            <a:ext cx="8640960" cy="1820816"/>
          </a:xfrm>
        </p:spPr>
        <p:txBody>
          <a:bodyPr>
            <a:normAutofit/>
          </a:bodyPr>
          <a:lstStyle/>
          <a:p>
            <a:r>
              <a:rPr lang="en-CA" sz="2200" dirty="0"/>
              <a:t>X-axis (Horizontal) is known as the independent axis</a:t>
            </a:r>
          </a:p>
          <a:p>
            <a:r>
              <a:rPr lang="en-CA" sz="2200" dirty="0"/>
              <a:t>Y-axis (Vertical) is known as the dependent axis</a:t>
            </a:r>
          </a:p>
          <a:p>
            <a:r>
              <a:rPr lang="en-CA" sz="2200" dirty="0"/>
              <a:t>Each point on the grid has a coordinate in the form of (</a:t>
            </a:r>
            <a:r>
              <a:rPr lang="en-CA" sz="2200" i="1" dirty="0" err="1"/>
              <a:t>x,y</a:t>
            </a:r>
            <a:r>
              <a:rPr lang="en-CA" sz="2200" dirty="0"/>
              <a:t>)</a:t>
            </a: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1619672" y="2990846"/>
            <a:ext cx="3600450" cy="3556483"/>
            <a:chOff x="612" y="1293"/>
            <a:chExt cx="2948" cy="291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4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5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7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8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9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0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2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4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5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6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908" y="350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908" y="318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908" y="286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908" y="2545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908" y="2224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5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908" y="1902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908" y="1581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79" name="Line 38"/>
          <p:cNvSpPr>
            <a:spLocks noChangeShapeType="1"/>
          </p:cNvSpPr>
          <p:nvPr/>
        </p:nvSpPr>
        <p:spPr bwMode="auto">
          <a:xfrm>
            <a:off x="1624557" y="6149178"/>
            <a:ext cx="3593122" cy="0"/>
          </a:xfrm>
          <a:prstGeom prst="line">
            <a:avLst/>
          </a:prstGeom>
          <a:noFill/>
          <a:ln w="31750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0" name="Line 44"/>
          <p:cNvSpPr>
            <a:spLocks noChangeShapeType="1"/>
          </p:cNvSpPr>
          <p:nvPr/>
        </p:nvSpPr>
        <p:spPr bwMode="auto">
          <a:xfrm flipV="1">
            <a:off x="2025150" y="3003059"/>
            <a:ext cx="0" cy="3532057"/>
          </a:xfrm>
          <a:prstGeom prst="line">
            <a:avLst/>
          </a:prstGeom>
          <a:noFill/>
          <a:ln w="31750">
            <a:solidFill>
              <a:srgbClr val="0070C0"/>
            </a:solidFill>
            <a:prstDash val="solid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71" name="TextBox 1070"/>
          <p:cNvSpPr txBox="1"/>
          <p:nvPr/>
        </p:nvSpPr>
        <p:spPr>
          <a:xfrm>
            <a:off x="5364088" y="5949280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X-axis (Horizontal)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403648" y="2276872"/>
            <a:ext cx="1188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0070C0"/>
                </a:solidFill>
              </a:rPr>
              <a:t>Y-axis </a:t>
            </a:r>
            <a:br>
              <a:rPr lang="en-CA" dirty="0">
                <a:solidFill>
                  <a:srgbClr val="0070C0"/>
                </a:solidFill>
              </a:rPr>
            </a:br>
            <a:r>
              <a:rPr lang="en-CA" dirty="0">
                <a:solidFill>
                  <a:srgbClr val="0070C0"/>
                </a:solidFill>
              </a:rPr>
              <a:t>(Vertical)</a:t>
            </a:r>
          </a:p>
        </p:txBody>
      </p:sp>
      <p:sp>
        <p:nvSpPr>
          <p:cNvPr id="1072" name="Oval 1071"/>
          <p:cNvSpPr/>
          <p:nvPr/>
        </p:nvSpPr>
        <p:spPr>
          <a:xfrm>
            <a:off x="3563888" y="41490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073" name="Object 10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732210"/>
              </p:ext>
            </p:extLst>
          </p:nvPr>
        </p:nvGraphicFramePr>
        <p:xfrm>
          <a:off x="3487205" y="3748842"/>
          <a:ext cx="688555" cy="474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368280" imgH="253800" progId="Equation.DSMT4">
                  <p:embed/>
                </p:oleObj>
              </mc:Choice>
              <mc:Fallback>
                <p:oleObj name="Equation" r:id="rId4" imgW="368280" imgH="253800" progId="Equation.DSMT4">
                  <p:embed/>
                  <p:pic>
                    <p:nvPicPr>
                      <p:cNvPr id="1073" name="Object 10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205" y="3748842"/>
                        <a:ext cx="688555" cy="4748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Oval 84"/>
          <p:cNvSpPr/>
          <p:nvPr/>
        </p:nvSpPr>
        <p:spPr>
          <a:xfrm>
            <a:off x="4788024" y="5301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966229" y="4999509"/>
          <a:ext cx="541875" cy="373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368280" imgH="253800" progId="Equation.DSMT4">
                  <p:embed/>
                </p:oleObj>
              </mc:Choice>
              <mc:Fallback>
                <p:oleObj name="Equation" r:id="rId6" imgW="368280" imgH="253800" progId="Equation.DSMT4">
                  <p:embed/>
                  <p:pic>
                    <p:nvPicPr>
                      <p:cNvPr id="86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6229" y="4999509"/>
                        <a:ext cx="541875" cy="3737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" name="TextBox 86"/>
          <p:cNvSpPr txBox="1"/>
          <p:nvPr/>
        </p:nvSpPr>
        <p:spPr>
          <a:xfrm>
            <a:off x="611560" y="5805264"/>
            <a:ext cx="87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Origin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(0,0)</a:t>
            </a:r>
          </a:p>
        </p:txBody>
      </p:sp>
      <p:sp>
        <p:nvSpPr>
          <p:cNvPr id="88" name="Oval 87"/>
          <p:cNvSpPr/>
          <p:nvPr/>
        </p:nvSpPr>
        <p:spPr>
          <a:xfrm>
            <a:off x="1952018" y="6065602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8"/>
              </a:rPr>
              <a:t>www.BCMath.ca</a:t>
            </a:r>
            <a:r>
              <a:rPr lang="en-US" sz="1000" dirty="0"/>
              <a:t> </a:t>
            </a:r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732210"/>
              </p:ext>
            </p:extLst>
          </p:nvPr>
        </p:nvGraphicFramePr>
        <p:xfrm>
          <a:off x="6291365" y="2422962"/>
          <a:ext cx="1298155" cy="89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9" imgW="368280" imgH="253800" progId="Equation.DSMT4">
                  <p:embed/>
                </p:oleObj>
              </mc:Choice>
              <mc:Fallback>
                <p:oleObj name="Equation" r:id="rId9" imgW="368280" imgH="253800" progId="Equation.DSMT4">
                  <p:embed/>
                  <p:pic>
                    <p:nvPicPr>
                      <p:cNvPr id="9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1365" y="2422962"/>
                        <a:ext cx="1298155" cy="895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5486008" y="3236560"/>
            <a:ext cx="16417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number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on  the left is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“x” value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(left/right)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7075044" y="3236560"/>
            <a:ext cx="1816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number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on  the right is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the “y” value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(UP/DOWN)</a:t>
            </a:r>
          </a:p>
        </p:txBody>
      </p:sp>
    </p:spTree>
    <p:extLst>
      <p:ext uri="{BB962C8B-B14F-4D97-AF65-F5344CB8AC3E}">
        <p14:creationId xmlns:p14="http://schemas.microsoft.com/office/powerpoint/2010/main" val="180720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9" grpId="1" animBg="1"/>
      <p:bldP spid="80" grpId="0" animBg="1"/>
      <p:bldP spid="80" grpId="1" animBg="1"/>
      <p:bldP spid="1071" grpId="0"/>
      <p:bldP spid="82" grpId="0"/>
      <p:bldP spid="1072" grpId="0" animBg="1"/>
      <p:bldP spid="85" grpId="0" animBg="1"/>
      <p:bldP spid="87" grpId="0"/>
      <p:bldP spid="88" grpId="0" animBg="1"/>
      <p:bldP spid="91" grpId="0"/>
      <p:bldP spid="9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4042"/>
          </a:xfrm>
        </p:spPr>
        <p:txBody>
          <a:bodyPr/>
          <a:lstStyle/>
          <a:p>
            <a:r>
              <a:rPr lang="en-CA" dirty="0"/>
              <a:t>How to Read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" y="883920"/>
            <a:ext cx="8549640" cy="1656080"/>
          </a:xfrm>
        </p:spPr>
        <p:txBody>
          <a:bodyPr/>
          <a:lstStyle/>
          <a:p>
            <a:r>
              <a:rPr lang="en-CA" dirty="0"/>
              <a:t>When reading a graph, the numbers on the axis tells us how fast the values are changing</a:t>
            </a:r>
          </a:p>
          <a:p>
            <a:r>
              <a:rPr lang="en-CA" dirty="0" err="1"/>
              <a:t>Ie</a:t>
            </a:r>
            <a:r>
              <a:rPr lang="en-CA" dirty="0"/>
              <a:t>: John works at Starbucks and the graph tells us how much he makes:</a:t>
            </a: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730672" y="3028946"/>
            <a:ext cx="3600450" cy="3556483"/>
            <a:chOff x="612" y="1293"/>
            <a:chExt cx="2948" cy="2912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9"/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1"/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2"/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3"/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45"/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46"/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4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8"/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9"/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Rectangle 50"/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51"/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Rectangle 52"/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53"/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4"/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55"/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56"/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7"/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Rectangle 58"/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9"/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60"/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61"/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3"/>
            <p:cNvSpPr>
              <a:spLocks noChangeArrowheads="1"/>
            </p:cNvSpPr>
            <p:nvPr/>
          </p:nvSpPr>
          <p:spPr bwMode="auto">
            <a:xfrm>
              <a:off x="790" y="3505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790" y="3183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6"/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7"/>
            <p:cNvSpPr>
              <a:spLocks noChangeArrowheads="1"/>
            </p:cNvSpPr>
            <p:nvPr/>
          </p:nvSpPr>
          <p:spPr bwMode="auto">
            <a:xfrm>
              <a:off x="790" y="2862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8"/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9"/>
            <p:cNvSpPr>
              <a:spLocks noChangeArrowheads="1"/>
            </p:cNvSpPr>
            <p:nvPr/>
          </p:nvSpPr>
          <p:spPr bwMode="auto">
            <a:xfrm>
              <a:off x="790" y="2545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70"/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71"/>
            <p:cNvSpPr>
              <a:spLocks noChangeArrowheads="1"/>
            </p:cNvSpPr>
            <p:nvPr/>
          </p:nvSpPr>
          <p:spPr bwMode="auto">
            <a:xfrm>
              <a:off x="790" y="2224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72"/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73"/>
            <p:cNvSpPr>
              <a:spLocks noChangeArrowheads="1"/>
            </p:cNvSpPr>
            <p:nvPr/>
          </p:nvSpPr>
          <p:spPr bwMode="auto">
            <a:xfrm>
              <a:off x="790" y="1902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74"/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5"/>
            <p:cNvSpPr>
              <a:spLocks noChangeArrowheads="1"/>
            </p:cNvSpPr>
            <p:nvPr/>
          </p:nvSpPr>
          <p:spPr bwMode="auto">
            <a:xfrm>
              <a:off x="790" y="1581"/>
              <a:ext cx="139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70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6"/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7"/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80" name="Oval 79"/>
          <p:cNvSpPr/>
          <p:nvPr/>
        </p:nvSpPr>
        <p:spPr>
          <a:xfrm>
            <a:off x="1494491" y="573724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552575" y="5580063"/>
          <a:ext cx="5969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406080" imgH="253800" progId="Equation.DSMT4">
                  <p:embed/>
                </p:oleObj>
              </mc:Choice>
              <mc:Fallback>
                <p:oleObj name="Equation" r:id="rId4" imgW="406080" imgH="25380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5580063"/>
                        <a:ext cx="59690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1557398" y="2658204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John’s Salary</a:t>
            </a:r>
          </a:p>
        </p:txBody>
      </p:sp>
      <p:sp>
        <p:nvSpPr>
          <p:cNvPr id="84" name="TextBox 83"/>
          <p:cNvSpPr txBox="1"/>
          <p:nvPr/>
        </p:nvSpPr>
        <p:spPr>
          <a:xfrm rot="16200000">
            <a:off x="-205691" y="4698667"/>
            <a:ext cx="1588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Income ($)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709185" y="6358132"/>
            <a:ext cx="178927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CA" sz="2000" b="1" dirty="0">
                <a:solidFill>
                  <a:srgbClr val="FF0000"/>
                </a:solidFill>
              </a:rPr>
              <a:t>Work Hours</a:t>
            </a:r>
          </a:p>
        </p:txBody>
      </p:sp>
      <p:sp>
        <p:nvSpPr>
          <p:cNvPr id="86" name="Oval 85"/>
          <p:cNvSpPr/>
          <p:nvPr/>
        </p:nvSpPr>
        <p:spPr>
          <a:xfrm>
            <a:off x="1892425" y="535624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7" name="Object 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1922463" y="5199063"/>
          <a:ext cx="652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44240" imgH="253800" progId="Equation.DSMT4">
                  <p:embed/>
                </p:oleObj>
              </mc:Choice>
              <mc:Fallback>
                <p:oleObj name="Equation" r:id="rId6" imgW="444240" imgH="253800" progId="Equation.DSMT4">
                  <p:embed/>
                  <p:pic>
                    <p:nvPicPr>
                      <p:cNvPr id="87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5199063"/>
                        <a:ext cx="652462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Oval 87"/>
          <p:cNvSpPr/>
          <p:nvPr/>
        </p:nvSpPr>
        <p:spPr>
          <a:xfrm>
            <a:off x="2290359" y="4975239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9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2319338" y="4818063"/>
          <a:ext cx="6540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89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4818063"/>
                        <a:ext cx="6540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Oval 89"/>
          <p:cNvSpPr/>
          <p:nvPr/>
        </p:nvSpPr>
        <p:spPr>
          <a:xfrm>
            <a:off x="2696760" y="4585771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2725738" y="4427538"/>
          <a:ext cx="65563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44240" imgH="253800" progId="Equation.DSMT4">
                  <p:embed/>
                </p:oleObj>
              </mc:Choice>
              <mc:Fallback>
                <p:oleObj name="Equation" r:id="rId10" imgW="444240" imgH="253800" progId="Equation.DSMT4">
                  <p:embed/>
                  <p:pic>
                    <p:nvPicPr>
                      <p:cNvPr id="91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4427538"/>
                        <a:ext cx="65563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Oval 91"/>
          <p:cNvSpPr/>
          <p:nvPr/>
        </p:nvSpPr>
        <p:spPr>
          <a:xfrm>
            <a:off x="3094694" y="4196303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133725" y="4038600"/>
          <a:ext cx="6350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431640" imgH="253800" progId="Equation.DSMT4">
                  <p:embed/>
                </p:oleObj>
              </mc:Choice>
              <mc:Fallback>
                <p:oleObj name="Equation" r:id="rId12" imgW="431640" imgH="253800" progId="Equation.DSMT4">
                  <p:embed/>
                  <p:pic>
                    <p:nvPicPr>
                      <p:cNvPr id="93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3725" y="4038600"/>
                        <a:ext cx="63500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Oval 93"/>
          <p:cNvSpPr/>
          <p:nvPr/>
        </p:nvSpPr>
        <p:spPr>
          <a:xfrm>
            <a:off x="3492628" y="380683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5" name="Object 9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522663" y="3649663"/>
          <a:ext cx="65405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44240" imgH="253800" progId="Equation.DSMT4">
                  <p:embed/>
                </p:oleObj>
              </mc:Choice>
              <mc:Fallback>
                <p:oleObj name="Equation" r:id="rId14" imgW="444240" imgH="253800" progId="Equation.DSMT4">
                  <p:embed/>
                  <p:pic>
                    <p:nvPicPr>
                      <p:cNvPr id="95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3649663"/>
                        <a:ext cx="654050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Oval 95"/>
          <p:cNvSpPr/>
          <p:nvPr/>
        </p:nvSpPr>
        <p:spPr>
          <a:xfrm>
            <a:off x="3899029" y="340890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3929063" y="3251200"/>
          <a:ext cx="6540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444240" imgH="253800" progId="Equation.DSMT4">
                  <p:embed/>
                </p:oleObj>
              </mc:Choice>
              <mc:Fallback>
                <p:oleObj name="Equation" r:id="rId16" imgW="444240" imgH="253800" progId="Equation.DSMT4">
                  <p:embed/>
                  <p:pic>
                    <p:nvPicPr>
                      <p:cNvPr id="97" name="Object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3251200"/>
                        <a:ext cx="654050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4492022" y="2349500"/>
            <a:ext cx="410240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/>
              <a:t>What does each axis represent?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504722" y="3886200"/>
            <a:ext cx="45865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/>
              <a:t>How much does he earn each hour?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466622" y="5067300"/>
            <a:ext cx="43220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/>
              <a:t>What is the relationship between</a:t>
            </a:r>
            <a:br>
              <a:rPr lang="en-CA" sz="2100" dirty="0"/>
            </a:br>
            <a:r>
              <a:rPr lang="en-CA" sz="2100" dirty="0"/>
              <a:t>his income and work hours?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466622" y="2730500"/>
            <a:ext cx="44995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The “</a:t>
            </a:r>
            <a:r>
              <a:rPr lang="en-CA" sz="2000" i="1" dirty="0">
                <a:solidFill>
                  <a:srgbClr val="FF0000"/>
                </a:solidFill>
              </a:rPr>
              <a:t>X</a:t>
            </a:r>
            <a:r>
              <a:rPr lang="en-CA" sz="2000" dirty="0">
                <a:solidFill>
                  <a:srgbClr val="FF0000"/>
                </a:solidFill>
              </a:rPr>
              <a:t>” axis tell us how many hours he worked.    The “</a:t>
            </a:r>
            <a:r>
              <a:rPr lang="en-CA" sz="2000" i="1" dirty="0">
                <a:solidFill>
                  <a:srgbClr val="FF0000"/>
                </a:solidFill>
              </a:rPr>
              <a:t>Y</a:t>
            </a:r>
            <a:r>
              <a:rPr lang="en-CA" sz="2000" dirty="0">
                <a:solidFill>
                  <a:srgbClr val="FF0000"/>
                </a:solidFill>
              </a:rPr>
              <a:t>” axis tell us how much he is earning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415824" y="4292600"/>
            <a:ext cx="4448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For each additional hour, he gets $10 more.  So he earns $10 per hour</a:t>
            </a:r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24246"/>
              </p:ext>
            </p:extLst>
          </p:nvPr>
        </p:nvGraphicFramePr>
        <p:xfrm>
          <a:off x="4692650" y="5922962"/>
          <a:ext cx="3429316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422360" imgH="177480" progId="Equation.DSMT4">
                  <p:embed/>
                </p:oleObj>
              </mc:Choice>
              <mc:Fallback>
                <p:oleObj name="Equation" r:id="rId18" imgW="1422360" imgH="17748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2650" y="5922962"/>
                        <a:ext cx="3429316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2" grpId="0"/>
      <p:bldP spid="84" grpId="0"/>
      <p:bldP spid="85" grpId="0" animBg="1"/>
      <p:bldP spid="86" grpId="0" animBg="1"/>
      <p:bldP spid="88" grpId="0" animBg="1"/>
      <p:bldP spid="90" grpId="0" animBg="1"/>
      <p:bldP spid="92" grpId="0" animBg="1"/>
      <p:bldP spid="94" grpId="0" animBg="1"/>
      <p:bldP spid="96" grpId="0" animBg="1"/>
      <p:bldP spid="98" grpId="0"/>
      <p:bldP spid="101" grpId="0"/>
      <p:bldP spid="102" grpId="0"/>
      <p:bldP spid="103" grpId="0"/>
      <p:bldP spid="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2889"/>
          </a:xfrm>
        </p:spPr>
        <p:txBody>
          <a:bodyPr/>
          <a:lstStyle/>
          <a:p>
            <a:r>
              <a:rPr lang="en-CA" dirty="0"/>
              <a:t>II) Linear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9380" y="1025238"/>
            <a:ext cx="8423563" cy="5504134"/>
          </a:xfrm>
        </p:spPr>
        <p:txBody>
          <a:bodyPr/>
          <a:lstStyle/>
          <a:p>
            <a:r>
              <a:rPr lang="en-CA" dirty="0"/>
              <a:t>“Linear” means ‘straight line’</a:t>
            </a:r>
          </a:p>
          <a:p>
            <a:r>
              <a:rPr lang="en-CA" dirty="0"/>
              <a:t>Two variables have a relationship if one variable can affect the other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your salary </a:t>
            </a:r>
            <a:r>
              <a:rPr lang="en-CA" dirty="0" err="1"/>
              <a:t>vs</a:t>
            </a:r>
            <a:r>
              <a:rPr lang="en-CA" dirty="0"/>
              <a:t> how many hours your work</a:t>
            </a:r>
          </a:p>
          <a:p>
            <a:pPr lvl="1"/>
            <a:r>
              <a:rPr lang="en-CA" dirty="0"/>
              <a:t>How much you pay </a:t>
            </a:r>
            <a:r>
              <a:rPr lang="en-CA" dirty="0" err="1"/>
              <a:t>vs</a:t>
            </a:r>
            <a:r>
              <a:rPr lang="en-CA" dirty="0"/>
              <a:t> how much you buy</a:t>
            </a:r>
            <a:br>
              <a:rPr lang="en-CA" dirty="0"/>
            </a:br>
            <a:endParaRPr lang="en-CA" dirty="0"/>
          </a:p>
          <a:p>
            <a:r>
              <a:rPr lang="en-CA" dirty="0"/>
              <a:t>A relationship is linear if the two variables increase or decrease at a constant ratio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each hour you work, your salary increases by $20</a:t>
            </a:r>
          </a:p>
          <a:p>
            <a:pPr lvl="1"/>
            <a:r>
              <a:rPr lang="en-CA" dirty="0"/>
              <a:t>You pay another $25 for each additional hour of tutoring...</a:t>
            </a:r>
          </a:p>
          <a:p>
            <a:r>
              <a:rPr lang="en-CA" dirty="0"/>
              <a:t>When you graph a linear relationship, you will get a straight line</a:t>
            </a:r>
          </a:p>
          <a:p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0380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587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167958"/>
            <a:ext cx="8580120" cy="898842"/>
          </a:xfrm>
        </p:spPr>
        <p:txBody>
          <a:bodyPr>
            <a:normAutofit fontScale="90000"/>
          </a:bodyPr>
          <a:lstStyle/>
          <a:p>
            <a:r>
              <a:rPr lang="en-CA" dirty="0"/>
              <a:t>Ex: Given each scenario, indicate whether if it would be linear or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" y="1173480"/>
            <a:ext cx="8702040" cy="5135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2200" dirty="0" err="1"/>
              <a:t>i</a:t>
            </a:r>
            <a:r>
              <a:rPr lang="en-CA" sz="2200" dirty="0"/>
              <a:t>)  Jack makes 5 dollars every day. </a:t>
            </a:r>
            <a:br>
              <a:rPr lang="en-CA" sz="2200" dirty="0"/>
            </a:br>
            <a:br>
              <a:rPr lang="en-CA" sz="2200" dirty="0"/>
            </a:br>
            <a:endParaRPr lang="en-CA" sz="2200" dirty="0"/>
          </a:p>
          <a:p>
            <a:pPr>
              <a:buNone/>
            </a:pPr>
            <a:r>
              <a:rPr lang="en-CA" sz="2200" dirty="0"/>
              <a:t>ii) Tom deposits $1 in the bank on the first day, $2 the next day, and then $4, $8, doubling each day.  </a:t>
            </a:r>
            <a:br>
              <a:rPr lang="en-CA" sz="2200" dirty="0"/>
            </a:br>
            <a:br>
              <a:rPr lang="en-CA" sz="2200" dirty="0"/>
            </a:br>
            <a:br>
              <a:rPr lang="en-CA" sz="2200" dirty="0"/>
            </a:br>
            <a:endParaRPr lang="en-CA" sz="2200" dirty="0"/>
          </a:p>
          <a:p>
            <a:pPr>
              <a:buNone/>
            </a:pPr>
            <a:r>
              <a:rPr lang="en-CA" sz="2200" dirty="0"/>
              <a:t>iii) A taxi driver charges you $5.00 for the first minute and then $1.25 for every minute afterwards.</a:t>
            </a:r>
          </a:p>
          <a:p>
            <a:pPr>
              <a:buNone/>
            </a:pPr>
            <a:br>
              <a:rPr lang="en-CA" sz="2200" dirty="0"/>
            </a:br>
            <a:endParaRPr lang="en-CA" sz="2200" dirty="0"/>
          </a:p>
          <a:p>
            <a:pPr>
              <a:buNone/>
            </a:pPr>
            <a:r>
              <a:rPr lang="en-CA" sz="2200" dirty="0"/>
              <a:t>iv) 3 muffins cost $2.00.  6 muffins costs $3.50</a:t>
            </a:r>
          </a:p>
          <a:p>
            <a:pPr>
              <a:buNone/>
            </a:pPr>
            <a:endParaRPr lang="en-CA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783080"/>
            <a:ext cx="62424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Yes, because the increase for each day is consistent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63240"/>
            <a:ext cx="6364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No, because the amount deposited is not consistent, 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it’s doubling each 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" y="4770120"/>
            <a:ext cx="86421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Yes. Although there is an initial charge, the amount for each additional</a:t>
            </a:r>
            <a:br>
              <a:rPr lang="en-CA" sz="2000" dirty="0">
                <a:solidFill>
                  <a:srgbClr val="FF0000"/>
                </a:solidFill>
              </a:rPr>
            </a:br>
            <a:r>
              <a:rPr lang="en-CA" sz="2000" dirty="0">
                <a:solidFill>
                  <a:srgbClr val="FF0000"/>
                </a:solidFill>
              </a:rPr>
              <a:t>minute is the same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" y="5974080"/>
            <a:ext cx="8364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FF0000"/>
                </a:solidFill>
              </a:rPr>
              <a:t>NO, because if you buy more, the cost per muffin is less.  </a:t>
            </a:r>
          </a:p>
          <a:p>
            <a:r>
              <a:rPr lang="en-CA" sz="2000" dirty="0" err="1">
                <a:solidFill>
                  <a:srgbClr val="FF0000"/>
                </a:solidFill>
              </a:rPr>
              <a:t>Ie</a:t>
            </a:r>
            <a:r>
              <a:rPr lang="en-CA" sz="2000" dirty="0">
                <a:solidFill>
                  <a:srgbClr val="FF0000"/>
                </a:solidFill>
              </a:rPr>
              <a:t>: for 3 muffins, the cost is $0.67 each.  For 6 muffins, it’s $0.58 each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70242"/>
          </a:xfrm>
        </p:spPr>
        <p:txBody>
          <a:bodyPr/>
          <a:lstStyle/>
          <a:p>
            <a:r>
              <a:rPr lang="en-CA" dirty="0"/>
              <a:t>How to Graph a Linear Function: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29640"/>
            <a:ext cx="8366760" cy="5928360"/>
          </a:xfrm>
        </p:spPr>
        <p:txBody>
          <a:bodyPr>
            <a:normAutofit/>
          </a:bodyPr>
          <a:lstStyle/>
          <a:p>
            <a:r>
              <a:rPr lang="en-CA" dirty="0"/>
              <a:t>Make a Table of Values to show the relationship between the two variables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The cost for “N” number of minutes</a:t>
            </a:r>
          </a:p>
          <a:p>
            <a:r>
              <a:rPr lang="en-CA" dirty="0"/>
              <a:t>Determine which variable will be the independent variable (X-axis) 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Time, number of donuts, number of people, hours worked</a:t>
            </a:r>
            <a:br>
              <a:rPr lang="en-CA" dirty="0"/>
            </a:br>
            <a:endParaRPr lang="en-CA" dirty="0"/>
          </a:p>
          <a:p>
            <a:r>
              <a:rPr lang="en-CA" dirty="0"/>
              <a:t>Determine which variable will be the dependent variable (Y-axis)</a:t>
            </a:r>
          </a:p>
          <a:p>
            <a:pPr lvl="1"/>
            <a:r>
              <a:rPr lang="en-CA" dirty="0" err="1"/>
              <a:t>Ie</a:t>
            </a:r>
            <a:r>
              <a:rPr lang="en-CA" dirty="0"/>
              <a:t>: Cost, salary, weight, ..etc</a:t>
            </a:r>
            <a:br>
              <a:rPr lang="en-CA" dirty="0"/>
            </a:br>
            <a:endParaRPr lang="en-CA" dirty="0"/>
          </a:p>
          <a:p>
            <a:r>
              <a:rPr lang="en-CA" dirty="0"/>
              <a:t>Map out the data pairs onto your graph</a:t>
            </a:r>
          </a:p>
          <a:p>
            <a:pPr lvl="1"/>
            <a:r>
              <a:rPr lang="en-CA" dirty="0"/>
              <a:t>For each “x” value you will get a “y” value</a:t>
            </a:r>
          </a:p>
          <a:p>
            <a:pPr lvl="1"/>
            <a:r>
              <a:rPr lang="en-CA" dirty="0"/>
              <a:t>Make a Title for the Graph</a:t>
            </a:r>
          </a:p>
          <a:p>
            <a:pPr lvl="1"/>
            <a:r>
              <a:rPr lang="en-CA" dirty="0"/>
              <a:t>Label both the “X” and “Y” axis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337E9-7ADC-405E-BB32-E534E3F03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546" y="265472"/>
            <a:ext cx="7429254" cy="477848"/>
          </a:xfrm>
        </p:spPr>
        <p:txBody>
          <a:bodyPr>
            <a:normAutofit/>
          </a:bodyPr>
          <a:lstStyle/>
          <a:p>
            <a:r>
              <a:rPr lang="en-CA" sz="2400" dirty="0"/>
              <a:t>Which of the following graphs are Linear?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541CB3C9-E315-4DF2-972A-E8E1FA86B0F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5964" y="930175"/>
            <a:ext cx="2800703" cy="2766502"/>
            <a:chOff x="612" y="1293"/>
            <a:chExt cx="2948" cy="2912"/>
          </a:xfrm>
        </p:grpSpPr>
        <p:sp>
          <p:nvSpPr>
            <p:cNvPr id="5" name="AutoShape 4">
              <a:extLst>
                <a:ext uri="{FF2B5EF4-FFF2-40B4-BE49-F238E27FC236}">
                  <a16:creationId xmlns:a16="http://schemas.microsoft.com/office/drawing/2014/main" id="{C634F7E5-C4B8-4722-B066-40709F2DDD1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0D0CABD8-EE6A-46A7-903F-2464868D4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5C9C595C-5311-4701-9005-3B58792CFC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D41D3C61-F304-4374-9A84-855187D219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71BF015A-F078-4C45-AA18-55CFCC4722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62C1F45F-324B-4F33-83EE-C1B2436418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46890595-EE15-48CF-84D3-42CB25F7E3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AD9606E5-62A8-4F44-8686-626B48A980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3">
              <a:extLst>
                <a:ext uri="{FF2B5EF4-FFF2-40B4-BE49-F238E27FC236}">
                  <a16:creationId xmlns:a16="http://schemas.microsoft.com/office/drawing/2014/main" id="{01EF589E-2675-45E8-9710-E8D088D7CF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4">
              <a:extLst>
                <a:ext uri="{FF2B5EF4-FFF2-40B4-BE49-F238E27FC236}">
                  <a16:creationId xmlns:a16="http://schemas.microsoft.com/office/drawing/2014/main" id="{BECEC3F4-4936-40D2-B9C7-F5B21B1AA6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5">
              <a:extLst>
                <a:ext uri="{FF2B5EF4-FFF2-40B4-BE49-F238E27FC236}">
                  <a16:creationId xmlns:a16="http://schemas.microsoft.com/office/drawing/2014/main" id="{EBAAEFFC-F2C1-4EF2-85D8-2083CE5B9E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171A64BE-AA1B-4D8F-808E-76B33D91E8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C3A85DC4-3F03-4F16-A737-C831F6A7C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8">
              <a:extLst>
                <a:ext uri="{FF2B5EF4-FFF2-40B4-BE49-F238E27FC236}">
                  <a16:creationId xmlns:a16="http://schemas.microsoft.com/office/drawing/2014/main" id="{27A16BAA-BFE9-402A-8059-BF1B926D4C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9">
              <a:extLst>
                <a:ext uri="{FF2B5EF4-FFF2-40B4-BE49-F238E27FC236}">
                  <a16:creationId xmlns:a16="http://schemas.microsoft.com/office/drawing/2014/main" id="{FBFB8EC1-752C-49B8-A7C2-19EB7A126F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20">
              <a:extLst>
                <a:ext uri="{FF2B5EF4-FFF2-40B4-BE49-F238E27FC236}">
                  <a16:creationId xmlns:a16="http://schemas.microsoft.com/office/drawing/2014/main" id="{A5C3D169-CE3E-4FAA-99FC-D259E99BB5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C45F8E3E-94A3-4CB2-BC32-BAFD1306BD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7B1D00FD-FC36-4579-AF0E-443D9496B4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DC14BFF9-F1FC-4D86-9608-4ED1DFF7D1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4859B5A2-400E-405D-AEE3-37474E24F3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>
              <a:extLst>
                <a:ext uri="{FF2B5EF4-FFF2-40B4-BE49-F238E27FC236}">
                  <a16:creationId xmlns:a16="http://schemas.microsoft.com/office/drawing/2014/main" id="{C2157D77-E160-4207-BEB9-D29DD07698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5B428591-BAF9-4EDA-B156-0F64AFE8E7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>
              <a:extLst>
                <a:ext uri="{FF2B5EF4-FFF2-40B4-BE49-F238E27FC236}">
                  <a16:creationId xmlns:a16="http://schemas.microsoft.com/office/drawing/2014/main" id="{B2807FDC-01FC-4330-B274-9340B6280F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>
              <a:extLst>
                <a:ext uri="{FF2B5EF4-FFF2-40B4-BE49-F238E27FC236}">
                  <a16:creationId xmlns:a16="http://schemas.microsoft.com/office/drawing/2014/main" id="{B6F90FFC-A063-4FB9-9864-C7D39F3785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>
              <a:extLst>
                <a:ext uri="{FF2B5EF4-FFF2-40B4-BE49-F238E27FC236}">
                  <a16:creationId xmlns:a16="http://schemas.microsoft.com/office/drawing/2014/main" id="{43AFB567-C0FA-45E8-89CB-7EE592A46F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>
              <a:extLst>
                <a:ext uri="{FF2B5EF4-FFF2-40B4-BE49-F238E27FC236}">
                  <a16:creationId xmlns:a16="http://schemas.microsoft.com/office/drawing/2014/main" id="{1FE433A2-B1E6-426D-8D62-D9576C4A3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>
              <a:extLst>
                <a:ext uri="{FF2B5EF4-FFF2-40B4-BE49-F238E27FC236}">
                  <a16:creationId xmlns:a16="http://schemas.microsoft.com/office/drawing/2014/main" id="{54A64C8F-DF54-4CA4-BE2C-F9F273D650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>
              <a:extLst>
                <a:ext uri="{FF2B5EF4-FFF2-40B4-BE49-F238E27FC236}">
                  <a16:creationId xmlns:a16="http://schemas.microsoft.com/office/drawing/2014/main" id="{584B3EE8-8F39-43A2-9F25-3ADFF3A5E8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>
              <a:extLst>
                <a:ext uri="{FF2B5EF4-FFF2-40B4-BE49-F238E27FC236}">
                  <a16:creationId xmlns:a16="http://schemas.microsoft.com/office/drawing/2014/main" id="{3ED0BAED-7F72-409F-8284-06954F5FF0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>
              <a:extLst>
                <a:ext uri="{FF2B5EF4-FFF2-40B4-BE49-F238E27FC236}">
                  <a16:creationId xmlns:a16="http://schemas.microsoft.com/office/drawing/2014/main" id="{9F455711-F2ED-4DBF-AD0F-3C6DD2D57F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>
              <a:extLst>
                <a:ext uri="{FF2B5EF4-FFF2-40B4-BE49-F238E27FC236}">
                  <a16:creationId xmlns:a16="http://schemas.microsoft.com/office/drawing/2014/main" id="{6DB73EC8-C612-41F0-A1AF-D453F52361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>
              <a:extLst>
                <a:ext uri="{FF2B5EF4-FFF2-40B4-BE49-F238E27FC236}">
                  <a16:creationId xmlns:a16="http://schemas.microsoft.com/office/drawing/2014/main" id="{4E7F8E50-81CA-4690-A2CC-5A05B0B217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>
              <a:extLst>
                <a:ext uri="{FF2B5EF4-FFF2-40B4-BE49-F238E27FC236}">
                  <a16:creationId xmlns:a16="http://schemas.microsoft.com/office/drawing/2014/main" id="{7D94E69C-3A3E-4185-AA55-BD09E6FC0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Rectangle 39">
              <a:extLst>
                <a:ext uri="{FF2B5EF4-FFF2-40B4-BE49-F238E27FC236}">
                  <a16:creationId xmlns:a16="http://schemas.microsoft.com/office/drawing/2014/main" id="{444F47C5-2635-4B41-BA93-DDBC690340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Freeform 40">
              <a:extLst>
                <a:ext uri="{FF2B5EF4-FFF2-40B4-BE49-F238E27FC236}">
                  <a16:creationId xmlns:a16="http://schemas.microsoft.com/office/drawing/2014/main" id="{49F382CA-33AE-409C-B957-60EE2987B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1">
              <a:extLst>
                <a:ext uri="{FF2B5EF4-FFF2-40B4-BE49-F238E27FC236}">
                  <a16:creationId xmlns:a16="http://schemas.microsoft.com/office/drawing/2014/main" id="{26466575-323B-4C80-9070-3071DA11D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2">
              <a:extLst>
                <a:ext uri="{FF2B5EF4-FFF2-40B4-BE49-F238E27FC236}">
                  <a16:creationId xmlns:a16="http://schemas.microsoft.com/office/drawing/2014/main" id="{FD393DE4-1A6B-43FE-9FF2-1C176C951E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3">
              <a:extLst>
                <a:ext uri="{FF2B5EF4-FFF2-40B4-BE49-F238E27FC236}">
                  <a16:creationId xmlns:a16="http://schemas.microsoft.com/office/drawing/2014/main" id="{142AEAE7-EE73-452B-A554-963F99F484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Rectangle 45">
              <a:extLst>
                <a:ext uri="{FF2B5EF4-FFF2-40B4-BE49-F238E27FC236}">
                  <a16:creationId xmlns:a16="http://schemas.microsoft.com/office/drawing/2014/main" id="{32D71CEE-056A-42BB-9F9A-C92EB89DD3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Freeform 46">
              <a:extLst>
                <a:ext uri="{FF2B5EF4-FFF2-40B4-BE49-F238E27FC236}">
                  <a16:creationId xmlns:a16="http://schemas.microsoft.com/office/drawing/2014/main" id="{5C225774-8746-463B-A276-B000E425A6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Rectangle 47">
              <a:extLst>
                <a:ext uri="{FF2B5EF4-FFF2-40B4-BE49-F238E27FC236}">
                  <a16:creationId xmlns:a16="http://schemas.microsoft.com/office/drawing/2014/main" id="{C6CD2B92-E369-4B26-B026-B2F4DACA60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Rectangle 48">
              <a:extLst>
                <a:ext uri="{FF2B5EF4-FFF2-40B4-BE49-F238E27FC236}">
                  <a16:creationId xmlns:a16="http://schemas.microsoft.com/office/drawing/2014/main" id="{7772810F-6751-4045-9C03-5F3FEBDAD5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Line 49">
              <a:extLst>
                <a:ext uri="{FF2B5EF4-FFF2-40B4-BE49-F238E27FC236}">
                  <a16:creationId xmlns:a16="http://schemas.microsoft.com/office/drawing/2014/main" id="{A44B4F29-15C0-4037-9CAC-7DB1F64510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Rectangle 50">
              <a:extLst>
                <a:ext uri="{FF2B5EF4-FFF2-40B4-BE49-F238E27FC236}">
                  <a16:creationId xmlns:a16="http://schemas.microsoft.com/office/drawing/2014/main" id="{0113FF2C-7AA6-4CF0-9802-76016DBD8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Line 51">
              <a:extLst>
                <a:ext uri="{FF2B5EF4-FFF2-40B4-BE49-F238E27FC236}">
                  <a16:creationId xmlns:a16="http://schemas.microsoft.com/office/drawing/2014/main" id="{9A848FDF-2A50-42F9-9912-ECFA2B7629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Rectangle 52">
              <a:extLst>
                <a:ext uri="{FF2B5EF4-FFF2-40B4-BE49-F238E27FC236}">
                  <a16:creationId xmlns:a16="http://schemas.microsoft.com/office/drawing/2014/main" id="{A8B01CF0-C576-4212-A4E4-51E5F906B6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Line 53">
              <a:extLst>
                <a:ext uri="{FF2B5EF4-FFF2-40B4-BE49-F238E27FC236}">
                  <a16:creationId xmlns:a16="http://schemas.microsoft.com/office/drawing/2014/main" id="{E954A54B-93B4-44DC-9F9D-0C3ACF7EF2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Rectangle 54">
              <a:extLst>
                <a:ext uri="{FF2B5EF4-FFF2-40B4-BE49-F238E27FC236}">
                  <a16:creationId xmlns:a16="http://schemas.microsoft.com/office/drawing/2014/main" id="{E24A9756-EB70-4932-B721-EF784E499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Line 55">
              <a:extLst>
                <a:ext uri="{FF2B5EF4-FFF2-40B4-BE49-F238E27FC236}">
                  <a16:creationId xmlns:a16="http://schemas.microsoft.com/office/drawing/2014/main" id="{988D92AF-732C-42DD-ACFC-40AC183035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Rectangle 56">
              <a:extLst>
                <a:ext uri="{FF2B5EF4-FFF2-40B4-BE49-F238E27FC236}">
                  <a16:creationId xmlns:a16="http://schemas.microsoft.com/office/drawing/2014/main" id="{906148F7-1C3D-4BE6-9431-3FD3C67E5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Line 57">
              <a:extLst>
                <a:ext uri="{FF2B5EF4-FFF2-40B4-BE49-F238E27FC236}">
                  <a16:creationId xmlns:a16="http://schemas.microsoft.com/office/drawing/2014/main" id="{076D8207-F24B-420A-9CC5-8A0CC7FA1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Rectangle 58">
              <a:extLst>
                <a:ext uri="{FF2B5EF4-FFF2-40B4-BE49-F238E27FC236}">
                  <a16:creationId xmlns:a16="http://schemas.microsoft.com/office/drawing/2014/main" id="{420A77A1-425F-49C5-8010-A90E7454E4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Line 59">
              <a:extLst>
                <a:ext uri="{FF2B5EF4-FFF2-40B4-BE49-F238E27FC236}">
                  <a16:creationId xmlns:a16="http://schemas.microsoft.com/office/drawing/2014/main" id="{42210D33-9845-4C26-A9D8-C3657CF55F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Rectangle 60">
              <a:extLst>
                <a:ext uri="{FF2B5EF4-FFF2-40B4-BE49-F238E27FC236}">
                  <a16:creationId xmlns:a16="http://schemas.microsoft.com/office/drawing/2014/main" id="{24EF8644-26AF-4114-86F8-48698EF604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Line 61">
              <a:extLst>
                <a:ext uri="{FF2B5EF4-FFF2-40B4-BE49-F238E27FC236}">
                  <a16:creationId xmlns:a16="http://schemas.microsoft.com/office/drawing/2014/main" id="{A723D0BD-BE8B-4321-AD4A-AF6E9D477D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Rectangle 62">
              <a:extLst>
                <a:ext uri="{FF2B5EF4-FFF2-40B4-BE49-F238E27FC236}">
                  <a16:creationId xmlns:a16="http://schemas.microsoft.com/office/drawing/2014/main" id="{A6FC6576-AFA9-4D15-BE14-65254E0B5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3">
              <a:extLst>
                <a:ext uri="{FF2B5EF4-FFF2-40B4-BE49-F238E27FC236}">
                  <a16:creationId xmlns:a16="http://schemas.microsoft.com/office/drawing/2014/main" id="{D240EF55-E192-42A8-AA19-23FEDCA1AE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50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Line 64">
              <a:extLst>
                <a:ext uri="{FF2B5EF4-FFF2-40B4-BE49-F238E27FC236}">
                  <a16:creationId xmlns:a16="http://schemas.microsoft.com/office/drawing/2014/main" id="{030F4BA2-3533-4062-BF8A-511C9B8E32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5">
              <a:extLst>
                <a:ext uri="{FF2B5EF4-FFF2-40B4-BE49-F238E27FC236}">
                  <a16:creationId xmlns:a16="http://schemas.microsoft.com/office/drawing/2014/main" id="{59A9983F-BB7F-4332-AE1C-F9CC2AA10A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183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Line 66">
              <a:extLst>
                <a:ext uri="{FF2B5EF4-FFF2-40B4-BE49-F238E27FC236}">
                  <a16:creationId xmlns:a16="http://schemas.microsoft.com/office/drawing/2014/main" id="{FD1A21BE-B721-4E23-ACDD-7B1AB11640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5" name="Rectangle 67">
              <a:extLst>
                <a:ext uri="{FF2B5EF4-FFF2-40B4-BE49-F238E27FC236}">
                  <a16:creationId xmlns:a16="http://schemas.microsoft.com/office/drawing/2014/main" id="{75D046D4-8286-4B4B-B9AB-F1BAC9786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86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Line 68">
              <a:extLst>
                <a:ext uri="{FF2B5EF4-FFF2-40B4-BE49-F238E27FC236}">
                  <a16:creationId xmlns:a16="http://schemas.microsoft.com/office/drawing/2014/main" id="{68E25966-93D4-41F6-99C0-C939A17760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7" name="Rectangle 69">
              <a:extLst>
                <a:ext uri="{FF2B5EF4-FFF2-40B4-BE49-F238E27FC236}">
                  <a16:creationId xmlns:a16="http://schemas.microsoft.com/office/drawing/2014/main" id="{5B26EF17-2CD4-4420-B662-51445A55B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54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Line 70">
              <a:extLst>
                <a:ext uri="{FF2B5EF4-FFF2-40B4-BE49-F238E27FC236}">
                  <a16:creationId xmlns:a16="http://schemas.microsoft.com/office/drawing/2014/main" id="{13C69B48-0489-4F3D-B223-CD47DF5CB8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9" name="Rectangle 71">
              <a:extLst>
                <a:ext uri="{FF2B5EF4-FFF2-40B4-BE49-F238E27FC236}">
                  <a16:creationId xmlns:a16="http://schemas.microsoft.com/office/drawing/2014/main" id="{33BA3874-10BB-462C-A983-10ABCEEB5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224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Line 72">
              <a:extLst>
                <a:ext uri="{FF2B5EF4-FFF2-40B4-BE49-F238E27FC236}">
                  <a16:creationId xmlns:a16="http://schemas.microsoft.com/office/drawing/2014/main" id="{657B764D-1670-4124-A4CC-2B41F604AC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1" name="Rectangle 73">
              <a:extLst>
                <a:ext uri="{FF2B5EF4-FFF2-40B4-BE49-F238E27FC236}">
                  <a16:creationId xmlns:a16="http://schemas.microsoft.com/office/drawing/2014/main" id="{EA200FF9-48DA-4AE6-9FA5-4B93B7DED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90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Line 74">
              <a:extLst>
                <a:ext uri="{FF2B5EF4-FFF2-40B4-BE49-F238E27FC236}">
                  <a16:creationId xmlns:a16="http://schemas.microsoft.com/office/drawing/2014/main" id="{E3871D03-2240-4302-BCA5-0D303BBE0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3" name="Rectangle 75">
              <a:extLst>
                <a:ext uri="{FF2B5EF4-FFF2-40B4-BE49-F238E27FC236}">
                  <a16:creationId xmlns:a16="http://schemas.microsoft.com/office/drawing/2014/main" id="{4CD502BE-3383-4833-82BE-F5E426786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581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Line 76">
              <a:extLst>
                <a:ext uri="{FF2B5EF4-FFF2-40B4-BE49-F238E27FC236}">
                  <a16:creationId xmlns:a16="http://schemas.microsoft.com/office/drawing/2014/main" id="{0A3CB19D-8FC8-4E91-A7E9-E9CC6693DF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5" name="Rectangle 77">
              <a:extLst>
                <a:ext uri="{FF2B5EF4-FFF2-40B4-BE49-F238E27FC236}">
                  <a16:creationId xmlns:a16="http://schemas.microsoft.com/office/drawing/2014/main" id="{9A4398F4-A578-406E-B471-ED8471834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76" name="Group 5">
            <a:extLst>
              <a:ext uri="{FF2B5EF4-FFF2-40B4-BE49-F238E27FC236}">
                <a16:creationId xmlns:a16="http://schemas.microsoft.com/office/drawing/2014/main" id="{B773C6CF-F277-4E71-820C-38EB6F09B74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5964" y="3919537"/>
            <a:ext cx="2800703" cy="2766502"/>
            <a:chOff x="612" y="1293"/>
            <a:chExt cx="2948" cy="2912"/>
          </a:xfrm>
        </p:grpSpPr>
        <p:sp>
          <p:nvSpPr>
            <p:cNvPr id="77" name="AutoShape 4">
              <a:extLst>
                <a:ext uri="{FF2B5EF4-FFF2-40B4-BE49-F238E27FC236}">
                  <a16:creationId xmlns:a16="http://schemas.microsoft.com/office/drawing/2014/main" id="{E318A07A-B95A-4D45-997B-22AAEA79BAC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6">
              <a:extLst>
                <a:ext uri="{FF2B5EF4-FFF2-40B4-BE49-F238E27FC236}">
                  <a16:creationId xmlns:a16="http://schemas.microsoft.com/office/drawing/2014/main" id="{6E24495D-4AA8-49D8-8BCD-F805F205C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9" name="Line 7">
              <a:extLst>
                <a:ext uri="{FF2B5EF4-FFF2-40B4-BE49-F238E27FC236}">
                  <a16:creationId xmlns:a16="http://schemas.microsoft.com/office/drawing/2014/main" id="{493E0F65-E249-466E-9436-8827E9EAB4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Line 8">
              <a:extLst>
                <a:ext uri="{FF2B5EF4-FFF2-40B4-BE49-F238E27FC236}">
                  <a16:creationId xmlns:a16="http://schemas.microsoft.com/office/drawing/2014/main" id="{AE81A4F5-0F06-46C2-B747-D4EFBC4049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1" name="Line 9">
              <a:extLst>
                <a:ext uri="{FF2B5EF4-FFF2-40B4-BE49-F238E27FC236}">
                  <a16:creationId xmlns:a16="http://schemas.microsoft.com/office/drawing/2014/main" id="{E4822156-CD83-4BA4-92E9-3E0A7898CB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Line 10">
              <a:extLst>
                <a:ext uri="{FF2B5EF4-FFF2-40B4-BE49-F238E27FC236}">
                  <a16:creationId xmlns:a16="http://schemas.microsoft.com/office/drawing/2014/main" id="{26418B39-83A4-4BEA-8385-3A79BA6C7E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3" name="Line 11">
              <a:extLst>
                <a:ext uri="{FF2B5EF4-FFF2-40B4-BE49-F238E27FC236}">
                  <a16:creationId xmlns:a16="http://schemas.microsoft.com/office/drawing/2014/main" id="{9AB94C41-17C3-4702-AFEF-C2E5F88D59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4" name="Line 12">
              <a:extLst>
                <a:ext uri="{FF2B5EF4-FFF2-40B4-BE49-F238E27FC236}">
                  <a16:creationId xmlns:a16="http://schemas.microsoft.com/office/drawing/2014/main" id="{F2BF8562-51C4-4E8C-8649-C9B94038E3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Line 13">
              <a:extLst>
                <a:ext uri="{FF2B5EF4-FFF2-40B4-BE49-F238E27FC236}">
                  <a16:creationId xmlns:a16="http://schemas.microsoft.com/office/drawing/2014/main" id="{B36D8DF6-E098-43E9-BD99-722E10A757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6" name="Line 14">
              <a:extLst>
                <a:ext uri="{FF2B5EF4-FFF2-40B4-BE49-F238E27FC236}">
                  <a16:creationId xmlns:a16="http://schemas.microsoft.com/office/drawing/2014/main" id="{90AE99B9-275E-4266-8C80-3A59D8A762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Line 15">
              <a:extLst>
                <a:ext uri="{FF2B5EF4-FFF2-40B4-BE49-F238E27FC236}">
                  <a16:creationId xmlns:a16="http://schemas.microsoft.com/office/drawing/2014/main" id="{E1BDEAF1-1AF5-4F99-9969-5533F808EC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8" name="Line 16">
              <a:extLst>
                <a:ext uri="{FF2B5EF4-FFF2-40B4-BE49-F238E27FC236}">
                  <a16:creationId xmlns:a16="http://schemas.microsoft.com/office/drawing/2014/main" id="{618254A6-7FAF-477A-8AC1-AF6120AD9D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Line 17">
              <a:extLst>
                <a:ext uri="{FF2B5EF4-FFF2-40B4-BE49-F238E27FC236}">
                  <a16:creationId xmlns:a16="http://schemas.microsoft.com/office/drawing/2014/main" id="{8C1A0978-9BC5-4370-8C79-8DDD1F8E0F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0" name="Line 18">
              <a:extLst>
                <a:ext uri="{FF2B5EF4-FFF2-40B4-BE49-F238E27FC236}">
                  <a16:creationId xmlns:a16="http://schemas.microsoft.com/office/drawing/2014/main" id="{7E66216F-4DD1-41D8-BF9B-375D0B49DC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Line 19">
              <a:extLst>
                <a:ext uri="{FF2B5EF4-FFF2-40B4-BE49-F238E27FC236}">
                  <a16:creationId xmlns:a16="http://schemas.microsoft.com/office/drawing/2014/main" id="{726AAB25-F4A1-41CF-B7B7-F62721BA7A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2" name="Line 20">
              <a:extLst>
                <a:ext uri="{FF2B5EF4-FFF2-40B4-BE49-F238E27FC236}">
                  <a16:creationId xmlns:a16="http://schemas.microsoft.com/office/drawing/2014/main" id="{59E96489-4CDC-4976-914E-9D83F18435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Line 21">
              <a:extLst>
                <a:ext uri="{FF2B5EF4-FFF2-40B4-BE49-F238E27FC236}">
                  <a16:creationId xmlns:a16="http://schemas.microsoft.com/office/drawing/2014/main" id="{CCDED463-F343-4AFC-8706-21E1F65511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4" name="Line 22">
              <a:extLst>
                <a:ext uri="{FF2B5EF4-FFF2-40B4-BE49-F238E27FC236}">
                  <a16:creationId xmlns:a16="http://schemas.microsoft.com/office/drawing/2014/main" id="{624F6FEB-DA75-49CB-B8CF-890914837F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Line 23">
              <a:extLst>
                <a:ext uri="{FF2B5EF4-FFF2-40B4-BE49-F238E27FC236}">
                  <a16:creationId xmlns:a16="http://schemas.microsoft.com/office/drawing/2014/main" id="{0B234CC0-F0D3-480A-A705-97E3BB8DCA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6" name="Line 24">
              <a:extLst>
                <a:ext uri="{FF2B5EF4-FFF2-40B4-BE49-F238E27FC236}">
                  <a16:creationId xmlns:a16="http://schemas.microsoft.com/office/drawing/2014/main" id="{BD36E4D5-CC30-411E-B515-112D2DC1C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Line 25">
              <a:extLst>
                <a:ext uri="{FF2B5EF4-FFF2-40B4-BE49-F238E27FC236}">
                  <a16:creationId xmlns:a16="http://schemas.microsoft.com/office/drawing/2014/main" id="{BD230401-2868-4D78-97A0-306DF16C1F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8" name="Line 26">
              <a:extLst>
                <a:ext uri="{FF2B5EF4-FFF2-40B4-BE49-F238E27FC236}">
                  <a16:creationId xmlns:a16="http://schemas.microsoft.com/office/drawing/2014/main" id="{B5B8C173-602E-4702-9AC7-610AE5AB8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Line 27">
              <a:extLst>
                <a:ext uri="{FF2B5EF4-FFF2-40B4-BE49-F238E27FC236}">
                  <a16:creationId xmlns:a16="http://schemas.microsoft.com/office/drawing/2014/main" id="{B9A60129-D949-4364-B9B7-8C2036F88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0" name="Line 28">
              <a:extLst>
                <a:ext uri="{FF2B5EF4-FFF2-40B4-BE49-F238E27FC236}">
                  <a16:creationId xmlns:a16="http://schemas.microsoft.com/office/drawing/2014/main" id="{F1F87C0E-6A57-4A2F-AD31-D219B5B98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1" name="Line 29">
              <a:extLst>
                <a:ext uri="{FF2B5EF4-FFF2-40B4-BE49-F238E27FC236}">
                  <a16:creationId xmlns:a16="http://schemas.microsoft.com/office/drawing/2014/main" id="{570AC237-0640-4877-99B8-1533ED51B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2" name="Line 30">
              <a:extLst>
                <a:ext uri="{FF2B5EF4-FFF2-40B4-BE49-F238E27FC236}">
                  <a16:creationId xmlns:a16="http://schemas.microsoft.com/office/drawing/2014/main" id="{F663C9AC-26CD-431F-AC4A-246C9CD999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3" name="Line 31">
              <a:extLst>
                <a:ext uri="{FF2B5EF4-FFF2-40B4-BE49-F238E27FC236}">
                  <a16:creationId xmlns:a16="http://schemas.microsoft.com/office/drawing/2014/main" id="{888A2990-56CB-442F-8122-B7783BABC9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4" name="Line 32">
              <a:extLst>
                <a:ext uri="{FF2B5EF4-FFF2-40B4-BE49-F238E27FC236}">
                  <a16:creationId xmlns:a16="http://schemas.microsoft.com/office/drawing/2014/main" id="{707ACE13-9D1E-4E74-916B-8DFC42FA15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5" name="Line 33">
              <a:extLst>
                <a:ext uri="{FF2B5EF4-FFF2-40B4-BE49-F238E27FC236}">
                  <a16:creationId xmlns:a16="http://schemas.microsoft.com/office/drawing/2014/main" id="{C8694E45-E79E-4B11-B8E2-26BDFB204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6" name="Line 34">
              <a:extLst>
                <a:ext uri="{FF2B5EF4-FFF2-40B4-BE49-F238E27FC236}">
                  <a16:creationId xmlns:a16="http://schemas.microsoft.com/office/drawing/2014/main" id="{E75B2D48-2140-46ED-B94E-164B1F069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7" name="Line 35">
              <a:extLst>
                <a:ext uri="{FF2B5EF4-FFF2-40B4-BE49-F238E27FC236}">
                  <a16:creationId xmlns:a16="http://schemas.microsoft.com/office/drawing/2014/main" id="{4B731722-8E62-4B70-911D-36B60BA084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8" name="Line 36">
              <a:extLst>
                <a:ext uri="{FF2B5EF4-FFF2-40B4-BE49-F238E27FC236}">
                  <a16:creationId xmlns:a16="http://schemas.microsoft.com/office/drawing/2014/main" id="{6679D4AC-9F58-4EA3-A0E3-F38E84409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9" name="Line 37">
              <a:extLst>
                <a:ext uri="{FF2B5EF4-FFF2-40B4-BE49-F238E27FC236}">
                  <a16:creationId xmlns:a16="http://schemas.microsoft.com/office/drawing/2014/main" id="{F5F41A17-59F9-4D62-920D-14E47ADB4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0" name="Rectangle 39">
              <a:extLst>
                <a:ext uri="{FF2B5EF4-FFF2-40B4-BE49-F238E27FC236}">
                  <a16:creationId xmlns:a16="http://schemas.microsoft.com/office/drawing/2014/main" id="{924E0E91-98EE-475D-8911-DA14116BD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Freeform 40">
              <a:extLst>
                <a:ext uri="{FF2B5EF4-FFF2-40B4-BE49-F238E27FC236}">
                  <a16:creationId xmlns:a16="http://schemas.microsoft.com/office/drawing/2014/main" id="{3B58FACD-2E08-4F63-B70A-55CDD1E81D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2" name="Line 41">
              <a:extLst>
                <a:ext uri="{FF2B5EF4-FFF2-40B4-BE49-F238E27FC236}">
                  <a16:creationId xmlns:a16="http://schemas.microsoft.com/office/drawing/2014/main" id="{7B58A9C0-010A-46D5-9FD6-BCB3235F66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3" name="Line 42">
              <a:extLst>
                <a:ext uri="{FF2B5EF4-FFF2-40B4-BE49-F238E27FC236}">
                  <a16:creationId xmlns:a16="http://schemas.microsoft.com/office/drawing/2014/main" id="{E0926184-F9F4-4B0D-BE0C-103CECA968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4" name="Line 43">
              <a:extLst>
                <a:ext uri="{FF2B5EF4-FFF2-40B4-BE49-F238E27FC236}">
                  <a16:creationId xmlns:a16="http://schemas.microsoft.com/office/drawing/2014/main" id="{9AA56D3C-46B0-45FA-90A0-3318C7C5D0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5" name="Rectangle 45">
              <a:extLst>
                <a:ext uri="{FF2B5EF4-FFF2-40B4-BE49-F238E27FC236}">
                  <a16:creationId xmlns:a16="http://schemas.microsoft.com/office/drawing/2014/main" id="{9C410128-E748-4622-9FEF-BDF36BFEB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Freeform 46">
              <a:extLst>
                <a:ext uri="{FF2B5EF4-FFF2-40B4-BE49-F238E27FC236}">
                  <a16:creationId xmlns:a16="http://schemas.microsoft.com/office/drawing/2014/main" id="{D7F0C5D4-2362-4B13-9BEB-B4A7816EE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7" name="Rectangle 47">
              <a:extLst>
                <a:ext uri="{FF2B5EF4-FFF2-40B4-BE49-F238E27FC236}">
                  <a16:creationId xmlns:a16="http://schemas.microsoft.com/office/drawing/2014/main" id="{C539357C-71E0-43AE-B145-FA9B5549CF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8" name="Rectangle 48">
              <a:extLst>
                <a:ext uri="{FF2B5EF4-FFF2-40B4-BE49-F238E27FC236}">
                  <a16:creationId xmlns:a16="http://schemas.microsoft.com/office/drawing/2014/main" id="{C27D69B0-44E4-4157-B1B1-2565701B8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Line 49">
              <a:extLst>
                <a:ext uri="{FF2B5EF4-FFF2-40B4-BE49-F238E27FC236}">
                  <a16:creationId xmlns:a16="http://schemas.microsoft.com/office/drawing/2014/main" id="{8A13039D-AAF3-46F5-9262-A1D5EA0629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0" name="Rectangle 50">
              <a:extLst>
                <a:ext uri="{FF2B5EF4-FFF2-40B4-BE49-F238E27FC236}">
                  <a16:creationId xmlns:a16="http://schemas.microsoft.com/office/drawing/2014/main" id="{D12E4C36-8A84-4E6C-BB4A-CDCE2F4A03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1" name="Line 51">
              <a:extLst>
                <a:ext uri="{FF2B5EF4-FFF2-40B4-BE49-F238E27FC236}">
                  <a16:creationId xmlns:a16="http://schemas.microsoft.com/office/drawing/2014/main" id="{5CD8D407-8E5B-4005-A2AB-E0B64D7267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2" name="Rectangle 52">
              <a:extLst>
                <a:ext uri="{FF2B5EF4-FFF2-40B4-BE49-F238E27FC236}">
                  <a16:creationId xmlns:a16="http://schemas.microsoft.com/office/drawing/2014/main" id="{1E670FBD-E093-4462-B4F4-1BD11B125F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" name="Line 53">
              <a:extLst>
                <a:ext uri="{FF2B5EF4-FFF2-40B4-BE49-F238E27FC236}">
                  <a16:creationId xmlns:a16="http://schemas.microsoft.com/office/drawing/2014/main" id="{970DF448-62D1-4DC3-9B4E-9C6FBBB9FC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4" name="Rectangle 54">
              <a:extLst>
                <a:ext uri="{FF2B5EF4-FFF2-40B4-BE49-F238E27FC236}">
                  <a16:creationId xmlns:a16="http://schemas.microsoft.com/office/drawing/2014/main" id="{CA0E8B35-E0DA-4B44-BE3B-E6D2317AD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Line 55">
              <a:extLst>
                <a:ext uri="{FF2B5EF4-FFF2-40B4-BE49-F238E27FC236}">
                  <a16:creationId xmlns:a16="http://schemas.microsoft.com/office/drawing/2014/main" id="{E2E8A388-66EA-4C4B-8B8A-BCFE79CC97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6" name="Rectangle 56">
              <a:extLst>
                <a:ext uri="{FF2B5EF4-FFF2-40B4-BE49-F238E27FC236}">
                  <a16:creationId xmlns:a16="http://schemas.microsoft.com/office/drawing/2014/main" id="{C44271A6-FEA3-4445-9B00-358C85AAA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Line 57">
              <a:extLst>
                <a:ext uri="{FF2B5EF4-FFF2-40B4-BE49-F238E27FC236}">
                  <a16:creationId xmlns:a16="http://schemas.microsoft.com/office/drawing/2014/main" id="{04682CC2-1932-464A-BCE3-0AF11132AD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8" name="Rectangle 58">
              <a:extLst>
                <a:ext uri="{FF2B5EF4-FFF2-40B4-BE49-F238E27FC236}">
                  <a16:creationId xmlns:a16="http://schemas.microsoft.com/office/drawing/2014/main" id="{8BF98925-1EBF-43FB-9651-04631C9ECB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Line 59">
              <a:extLst>
                <a:ext uri="{FF2B5EF4-FFF2-40B4-BE49-F238E27FC236}">
                  <a16:creationId xmlns:a16="http://schemas.microsoft.com/office/drawing/2014/main" id="{C1E83AEB-8561-455B-9E35-D9E87EDB3E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0" name="Rectangle 60">
              <a:extLst>
                <a:ext uri="{FF2B5EF4-FFF2-40B4-BE49-F238E27FC236}">
                  <a16:creationId xmlns:a16="http://schemas.microsoft.com/office/drawing/2014/main" id="{5A113AD3-7FCE-4A9C-A7AB-A992567BCC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" name="Line 61">
              <a:extLst>
                <a:ext uri="{FF2B5EF4-FFF2-40B4-BE49-F238E27FC236}">
                  <a16:creationId xmlns:a16="http://schemas.microsoft.com/office/drawing/2014/main" id="{83FAAA54-D344-4F3E-8284-6A747DD22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2" name="Rectangle 62">
              <a:extLst>
                <a:ext uri="{FF2B5EF4-FFF2-40B4-BE49-F238E27FC236}">
                  <a16:creationId xmlns:a16="http://schemas.microsoft.com/office/drawing/2014/main" id="{946FD67A-B815-4C37-99FB-F000C6DAC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Rectangle 63">
              <a:extLst>
                <a:ext uri="{FF2B5EF4-FFF2-40B4-BE49-F238E27FC236}">
                  <a16:creationId xmlns:a16="http://schemas.microsoft.com/office/drawing/2014/main" id="{7F0E2496-5C2D-46F4-BB9D-49FBB4C12B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50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Line 64">
              <a:extLst>
                <a:ext uri="{FF2B5EF4-FFF2-40B4-BE49-F238E27FC236}">
                  <a16:creationId xmlns:a16="http://schemas.microsoft.com/office/drawing/2014/main" id="{51A48369-74A1-4B57-BA53-69B9939C07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5" name="Rectangle 65">
              <a:extLst>
                <a:ext uri="{FF2B5EF4-FFF2-40B4-BE49-F238E27FC236}">
                  <a16:creationId xmlns:a16="http://schemas.microsoft.com/office/drawing/2014/main" id="{938A315C-4356-41FA-829F-0A19FDE0C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183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6" name="Line 66">
              <a:extLst>
                <a:ext uri="{FF2B5EF4-FFF2-40B4-BE49-F238E27FC236}">
                  <a16:creationId xmlns:a16="http://schemas.microsoft.com/office/drawing/2014/main" id="{38A729FA-8151-417C-B096-D3947B2671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7" name="Rectangle 67">
              <a:extLst>
                <a:ext uri="{FF2B5EF4-FFF2-40B4-BE49-F238E27FC236}">
                  <a16:creationId xmlns:a16="http://schemas.microsoft.com/office/drawing/2014/main" id="{E4A595D8-CE50-4EBF-BD74-089A51FD81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86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Line 68">
              <a:extLst>
                <a:ext uri="{FF2B5EF4-FFF2-40B4-BE49-F238E27FC236}">
                  <a16:creationId xmlns:a16="http://schemas.microsoft.com/office/drawing/2014/main" id="{DB405620-B542-4CED-A273-6C8D8CF850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9" name="Rectangle 69">
              <a:extLst>
                <a:ext uri="{FF2B5EF4-FFF2-40B4-BE49-F238E27FC236}">
                  <a16:creationId xmlns:a16="http://schemas.microsoft.com/office/drawing/2014/main" id="{38DD0E02-FD5F-41DC-BB7C-0440C07BE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54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Line 70">
              <a:extLst>
                <a:ext uri="{FF2B5EF4-FFF2-40B4-BE49-F238E27FC236}">
                  <a16:creationId xmlns:a16="http://schemas.microsoft.com/office/drawing/2014/main" id="{E775C96B-7BFD-4EDF-A437-BFFEFDFAD2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1" name="Rectangle 71">
              <a:extLst>
                <a:ext uri="{FF2B5EF4-FFF2-40B4-BE49-F238E27FC236}">
                  <a16:creationId xmlns:a16="http://schemas.microsoft.com/office/drawing/2014/main" id="{EB2A58CD-90D1-4DFE-8A13-A042AA5EC4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224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Line 72">
              <a:extLst>
                <a:ext uri="{FF2B5EF4-FFF2-40B4-BE49-F238E27FC236}">
                  <a16:creationId xmlns:a16="http://schemas.microsoft.com/office/drawing/2014/main" id="{8F3199F5-6847-415F-8D6B-CFE58D8853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3" name="Rectangle 73">
              <a:extLst>
                <a:ext uri="{FF2B5EF4-FFF2-40B4-BE49-F238E27FC236}">
                  <a16:creationId xmlns:a16="http://schemas.microsoft.com/office/drawing/2014/main" id="{4F2CF8D0-52A1-400B-B737-42B67F4EC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90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Line 74">
              <a:extLst>
                <a:ext uri="{FF2B5EF4-FFF2-40B4-BE49-F238E27FC236}">
                  <a16:creationId xmlns:a16="http://schemas.microsoft.com/office/drawing/2014/main" id="{2D0DC626-9A00-4BAD-ACB2-CCD768449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5" name="Rectangle 75">
              <a:extLst>
                <a:ext uri="{FF2B5EF4-FFF2-40B4-BE49-F238E27FC236}">
                  <a16:creationId xmlns:a16="http://schemas.microsoft.com/office/drawing/2014/main" id="{9BC38064-5D0F-431F-A29F-B05B50E3C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581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Line 76">
              <a:extLst>
                <a:ext uri="{FF2B5EF4-FFF2-40B4-BE49-F238E27FC236}">
                  <a16:creationId xmlns:a16="http://schemas.microsoft.com/office/drawing/2014/main" id="{8B2A4F1D-37C0-477B-8175-CB3BCE593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7" name="Rectangle 77">
              <a:extLst>
                <a:ext uri="{FF2B5EF4-FFF2-40B4-BE49-F238E27FC236}">
                  <a16:creationId xmlns:a16="http://schemas.microsoft.com/office/drawing/2014/main" id="{3CFDEF9E-80EA-4755-BF1F-2428B28989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148" name="Group 5">
            <a:extLst>
              <a:ext uri="{FF2B5EF4-FFF2-40B4-BE49-F238E27FC236}">
                <a16:creationId xmlns:a16="http://schemas.microsoft.com/office/drawing/2014/main" id="{C5E0D865-7B69-4C6E-90D4-10FA77FCEF7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20887" y="930175"/>
            <a:ext cx="2800703" cy="2766502"/>
            <a:chOff x="612" y="1293"/>
            <a:chExt cx="2948" cy="2912"/>
          </a:xfrm>
        </p:grpSpPr>
        <p:sp>
          <p:nvSpPr>
            <p:cNvPr id="149" name="AutoShape 4">
              <a:extLst>
                <a:ext uri="{FF2B5EF4-FFF2-40B4-BE49-F238E27FC236}">
                  <a16:creationId xmlns:a16="http://schemas.microsoft.com/office/drawing/2014/main" id="{36957B07-63B8-4B90-8A31-C96601C4E4F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0" name="Rectangle 6">
              <a:extLst>
                <a:ext uri="{FF2B5EF4-FFF2-40B4-BE49-F238E27FC236}">
                  <a16:creationId xmlns:a16="http://schemas.microsoft.com/office/drawing/2014/main" id="{2FB383EE-E5A6-40B8-B855-02A96E012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1" name="Line 7">
              <a:extLst>
                <a:ext uri="{FF2B5EF4-FFF2-40B4-BE49-F238E27FC236}">
                  <a16:creationId xmlns:a16="http://schemas.microsoft.com/office/drawing/2014/main" id="{7B0E5E45-2715-4F08-8B20-3E62E5112B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2" name="Line 8">
              <a:extLst>
                <a:ext uri="{FF2B5EF4-FFF2-40B4-BE49-F238E27FC236}">
                  <a16:creationId xmlns:a16="http://schemas.microsoft.com/office/drawing/2014/main" id="{C575415D-AD66-4BDF-9CF4-B6062295EA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3" name="Line 9">
              <a:extLst>
                <a:ext uri="{FF2B5EF4-FFF2-40B4-BE49-F238E27FC236}">
                  <a16:creationId xmlns:a16="http://schemas.microsoft.com/office/drawing/2014/main" id="{77759814-103C-4C59-8B03-5A504C4A45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4" name="Line 10">
              <a:extLst>
                <a:ext uri="{FF2B5EF4-FFF2-40B4-BE49-F238E27FC236}">
                  <a16:creationId xmlns:a16="http://schemas.microsoft.com/office/drawing/2014/main" id="{D1C9C4AC-8DC9-4EB1-A126-A8DCA069A1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5" name="Line 11">
              <a:extLst>
                <a:ext uri="{FF2B5EF4-FFF2-40B4-BE49-F238E27FC236}">
                  <a16:creationId xmlns:a16="http://schemas.microsoft.com/office/drawing/2014/main" id="{D228214F-27AD-47C7-AE21-F99B8259CF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6" name="Line 12">
              <a:extLst>
                <a:ext uri="{FF2B5EF4-FFF2-40B4-BE49-F238E27FC236}">
                  <a16:creationId xmlns:a16="http://schemas.microsoft.com/office/drawing/2014/main" id="{1E30DFF5-EAE9-4664-8A31-2D8972338EC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7" name="Line 13">
              <a:extLst>
                <a:ext uri="{FF2B5EF4-FFF2-40B4-BE49-F238E27FC236}">
                  <a16:creationId xmlns:a16="http://schemas.microsoft.com/office/drawing/2014/main" id="{82C4B2C7-5295-4518-875F-6EDDF4C1E7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8" name="Line 14">
              <a:extLst>
                <a:ext uri="{FF2B5EF4-FFF2-40B4-BE49-F238E27FC236}">
                  <a16:creationId xmlns:a16="http://schemas.microsoft.com/office/drawing/2014/main" id="{53750021-ECD1-404C-8DE7-047AC573B1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9" name="Line 15">
              <a:extLst>
                <a:ext uri="{FF2B5EF4-FFF2-40B4-BE49-F238E27FC236}">
                  <a16:creationId xmlns:a16="http://schemas.microsoft.com/office/drawing/2014/main" id="{4F69ABE3-0618-4F26-B312-25B5E455B1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0" name="Line 16">
              <a:extLst>
                <a:ext uri="{FF2B5EF4-FFF2-40B4-BE49-F238E27FC236}">
                  <a16:creationId xmlns:a16="http://schemas.microsoft.com/office/drawing/2014/main" id="{5598A1AD-8484-4442-9899-43374D8DC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1" name="Line 17">
              <a:extLst>
                <a:ext uri="{FF2B5EF4-FFF2-40B4-BE49-F238E27FC236}">
                  <a16:creationId xmlns:a16="http://schemas.microsoft.com/office/drawing/2014/main" id="{5B912202-A3ED-4038-AE43-049CEEDF95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2" name="Line 18">
              <a:extLst>
                <a:ext uri="{FF2B5EF4-FFF2-40B4-BE49-F238E27FC236}">
                  <a16:creationId xmlns:a16="http://schemas.microsoft.com/office/drawing/2014/main" id="{5B5717AE-C17D-438B-AA22-CF17686AC1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3" name="Line 19">
              <a:extLst>
                <a:ext uri="{FF2B5EF4-FFF2-40B4-BE49-F238E27FC236}">
                  <a16:creationId xmlns:a16="http://schemas.microsoft.com/office/drawing/2014/main" id="{A896ACE5-3DFB-4B28-BB01-369EF33DBD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4" name="Line 20">
              <a:extLst>
                <a:ext uri="{FF2B5EF4-FFF2-40B4-BE49-F238E27FC236}">
                  <a16:creationId xmlns:a16="http://schemas.microsoft.com/office/drawing/2014/main" id="{7AD963AC-121F-42D0-A4B9-1326DC19DA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5" name="Line 21">
              <a:extLst>
                <a:ext uri="{FF2B5EF4-FFF2-40B4-BE49-F238E27FC236}">
                  <a16:creationId xmlns:a16="http://schemas.microsoft.com/office/drawing/2014/main" id="{71789783-87FB-4B0C-B84B-E6A951563B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6" name="Line 22">
              <a:extLst>
                <a:ext uri="{FF2B5EF4-FFF2-40B4-BE49-F238E27FC236}">
                  <a16:creationId xmlns:a16="http://schemas.microsoft.com/office/drawing/2014/main" id="{3C9D0C4F-4F7A-4332-A43E-89F8E12DF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7" name="Line 23">
              <a:extLst>
                <a:ext uri="{FF2B5EF4-FFF2-40B4-BE49-F238E27FC236}">
                  <a16:creationId xmlns:a16="http://schemas.microsoft.com/office/drawing/2014/main" id="{B3ED6D62-FF6E-4A34-B5AB-C420A4480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8" name="Line 24">
              <a:extLst>
                <a:ext uri="{FF2B5EF4-FFF2-40B4-BE49-F238E27FC236}">
                  <a16:creationId xmlns:a16="http://schemas.microsoft.com/office/drawing/2014/main" id="{C4804AEE-B5CF-44A0-A499-216D5AE596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9" name="Line 25">
              <a:extLst>
                <a:ext uri="{FF2B5EF4-FFF2-40B4-BE49-F238E27FC236}">
                  <a16:creationId xmlns:a16="http://schemas.microsoft.com/office/drawing/2014/main" id="{42B78025-8EC3-40B7-B3BF-74FAFA453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0" name="Line 26">
              <a:extLst>
                <a:ext uri="{FF2B5EF4-FFF2-40B4-BE49-F238E27FC236}">
                  <a16:creationId xmlns:a16="http://schemas.microsoft.com/office/drawing/2014/main" id="{E2BEBBAE-965F-47C1-B5AC-1A13B5E4EF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1" name="Line 27">
              <a:extLst>
                <a:ext uri="{FF2B5EF4-FFF2-40B4-BE49-F238E27FC236}">
                  <a16:creationId xmlns:a16="http://schemas.microsoft.com/office/drawing/2014/main" id="{4D8614E9-DB31-44CD-B4C0-C6237A852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2" name="Line 28">
              <a:extLst>
                <a:ext uri="{FF2B5EF4-FFF2-40B4-BE49-F238E27FC236}">
                  <a16:creationId xmlns:a16="http://schemas.microsoft.com/office/drawing/2014/main" id="{D0B1EBC3-23AC-4311-AA93-0CC7C482CE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3" name="Line 29">
              <a:extLst>
                <a:ext uri="{FF2B5EF4-FFF2-40B4-BE49-F238E27FC236}">
                  <a16:creationId xmlns:a16="http://schemas.microsoft.com/office/drawing/2014/main" id="{889A8B8E-6E0B-4A0A-A7BF-0CC888612D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4" name="Line 30">
              <a:extLst>
                <a:ext uri="{FF2B5EF4-FFF2-40B4-BE49-F238E27FC236}">
                  <a16:creationId xmlns:a16="http://schemas.microsoft.com/office/drawing/2014/main" id="{5C0E00B0-1C8C-4BC1-A993-DB8E763967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5" name="Line 31">
              <a:extLst>
                <a:ext uri="{FF2B5EF4-FFF2-40B4-BE49-F238E27FC236}">
                  <a16:creationId xmlns:a16="http://schemas.microsoft.com/office/drawing/2014/main" id="{853BDEDD-7BC6-423E-81C9-F12653303E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6" name="Line 32">
              <a:extLst>
                <a:ext uri="{FF2B5EF4-FFF2-40B4-BE49-F238E27FC236}">
                  <a16:creationId xmlns:a16="http://schemas.microsoft.com/office/drawing/2014/main" id="{303DFAAF-E5AB-4F66-85EB-0AD6DD2D44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7" name="Line 33">
              <a:extLst>
                <a:ext uri="{FF2B5EF4-FFF2-40B4-BE49-F238E27FC236}">
                  <a16:creationId xmlns:a16="http://schemas.microsoft.com/office/drawing/2014/main" id="{AB376062-9DD1-48C0-A76B-6C4D85644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8" name="Line 34">
              <a:extLst>
                <a:ext uri="{FF2B5EF4-FFF2-40B4-BE49-F238E27FC236}">
                  <a16:creationId xmlns:a16="http://schemas.microsoft.com/office/drawing/2014/main" id="{127348AA-5C43-4DC7-8CC8-F2BA87A64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9" name="Line 35">
              <a:extLst>
                <a:ext uri="{FF2B5EF4-FFF2-40B4-BE49-F238E27FC236}">
                  <a16:creationId xmlns:a16="http://schemas.microsoft.com/office/drawing/2014/main" id="{036410B4-5AF3-4D72-91CA-C1E033702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0" name="Line 36">
              <a:extLst>
                <a:ext uri="{FF2B5EF4-FFF2-40B4-BE49-F238E27FC236}">
                  <a16:creationId xmlns:a16="http://schemas.microsoft.com/office/drawing/2014/main" id="{3EAE887A-81F4-48E9-AA38-3CD1ABE9CA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1" name="Line 37">
              <a:extLst>
                <a:ext uri="{FF2B5EF4-FFF2-40B4-BE49-F238E27FC236}">
                  <a16:creationId xmlns:a16="http://schemas.microsoft.com/office/drawing/2014/main" id="{06D83946-1592-4FA6-91D1-410BD138FC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2" name="Rectangle 39">
              <a:extLst>
                <a:ext uri="{FF2B5EF4-FFF2-40B4-BE49-F238E27FC236}">
                  <a16:creationId xmlns:a16="http://schemas.microsoft.com/office/drawing/2014/main" id="{6FDCAD9A-844E-4F57-B2E9-86394EE263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3" name="Freeform 40">
              <a:extLst>
                <a:ext uri="{FF2B5EF4-FFF2-40B4-BE49-F238E27FC236}">
                  <a16:creationId xmlns:a16="http://schemas.microsoft.com/office/drawing/2014/main" id="{0A9A3CCC-FD80-43ED-B2B5-A8AF5DA265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4" name="Line 41">
              <a:extLst>
                <a:ext uri="{FF2B5EF4-FFF2-40B4-BE49-F238E27FC236}">
                  <a16:creationId xmlns:a16="http://schemas.microsoft.com/office/drawing/2014/main" id="{A93B9E77-EFDD-4519-9312-C5AD38FF12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5" name="Line 42">
              <a:extLst>
                <a:ext uri="{FF2B5EF4-FFF2-40B4-BE49-F238E27FC236}">
                  <a16:creationId xmlns:a16="http://schemas.microsoft.com/office/drawing/2014/main" id="{6135321C-C57A-46DD-8134-E26E68920E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6" name="Line 43">
              <a:extLst>
                <a:ext uri="{FF2B5EF4-FFF2-40B4-BE49-F238E27FC236}">
                  <a16:creationId xmlns:a16="http://schemas.microsoft.com/office/drawing/2014/main" id="{8643ABA3-DEE2-4A2A-95F0-26F1F04E2C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7" name="Rectangle 45">
              <a:extLst>
                <a:ext uri="{FF2B5EF4-FFF2-40B4-BE49-F238E27FC236}">
                  <a16:creationId xmlns:a16="http://schemas.microsoft.com/office/drawing/2014/main" id="{757076D2-05B7-4977-A45B-4C0E92FAE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8" name="Freeform 46">
              <a:extLst>
                <a:ext uri="{FF2B5EF4-FFF2-40B4-BE49-F238E27FC236}">
                  <a16:creationId xmlns:a16="http://schemas.microsoft.com/office/drawing/2014/main" id="{85EB1604-FB16-441E-B02E-9F5AF4043C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9" name="Rectangle 47">
              <a:extLst>
                <a:ext uri="{FF2B5EF4-FFF2-40B4-BE49-F238E27FC236}">
                  <a16:creationId xmlns:a16="http://schemas.microsoft.com/office/drawing/2014/main" id="{B9428298-F043-4000-9577-34F1A411E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0" name="Rectangle 48">
              <a:extLst>
                <a:ext uri="{FF2B5EF4-FFF2-40B4-BE49-F238E27FC236}">
                  <a16:creationId xmlns:a16="http://schemas.microsoft.com/office/drawing/2014/main" id="{06FE7618-3D23-4D91-BB4C-DEAEE133CA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1" name="Line 49">
              <a:extLst>
                <a:ext uri="{FF2B5EF4-FFF2-40B4-BE49-F238E27FC236}">
                  <a16:creationId xmlns:a16="http://schemas.microsoft.com/office/drawing/2014/main" id="{16C5443B-E144-43FF-96CF-63685F040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2" name="Rectangle 50">
              <a:extLst>
                <a:ext uri="{FF2B5EF4-FFF2-40B4-BE49-F238E27FC236}">
                  <a16:creationId xmlns:a16="http://schemas.microsoft.com/office/drawing/2014/main" id="{38E7A51C-2AFD-475C-8442-F0F64D824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3" name="Line 51">
              <a:extLst>
                <a:ext uri="{FF2B5EF4-FFF2-40B4-BE49-F238E27FC236}">
                  <a16:creationId xmlns:a16="http://schemas.microsoft.com/office/drawing/2014/main" id="{112D4E91-502D-475D-B5BB-2070E5D5C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4" name="Rectangle 52">
              <a:extLst>
                <a:ext uri="{FF2B5EF4-FFF2-40B4-BE49-F238E27FC236}">
                  <a16:creationId xmlns:a16="http://schemas.microsoft.com/office/drawing/2014/main" id="{977EF98A-1E0A-418A-8F2D-B5135F2BC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5" name="Line 53">
              <a:extLst>
                <a:ext uri="{FF2B5EF4-FFF2-40B4-BE49-F238E27FC236}">
                  <a16:creationId xmlns:a16="http://schemas.microsoft.com/office/drawing/2014/main" id="{5B8A97BF-B261-4143-9E27-5D0F13403D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6" name="Rectangle 54">
              <a:extLst>
                <a:ext uri="{FF2B5EF4-FFF2-40B4-BE49-F238E27FC236}">
                  <a16:creationId xmlns:a16="http://schemas.microsoft.com/office/drawing/2014/main" id="{382310A1-B16C-4B3A-AD2A-89B4ACD52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7" name="Line 55">
              <a:extLst>
                <a:ext uri="{FF2B5EF4-FFF2-40B4-BE49-F238E27FC236}">
                  <a16:creationId xmlns:a16="http://schemas.microsoft.com/office/drawing/2014/main" id="{C169FB3C-F67B-489D-BFD7-663AC8A05B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8" name="Rectangle 56">
              <a:extLst>
                <a:ext uri="{FF2B5EF4-FFF2-40B4-BE49-F238E27FC236}">
                  <a16:creationId xmlns:a16="http://schemas.microsoft.com/office/drawing/2014/main" id="{E00FB543-C2B4-4321-88EC-7F20AF6B8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9" name="Line 57">
              <a:extLst>
                <a:ext uri="{FF2B5EF4-FFF2-40B4-BE49-F238E27FC236}">
                  <a16:creationId xmlns:a16="http://schemas.microsoft.com/office/drawing/2014/main" id="{C1917220-AE35-4597-9F15-1B3D18E9F2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0" name="Rectangle 58">
              <a:extLst>
                <a:ext uri="{FF2B5EF4-FFF2-40B4-BE49-F238E27FC236}">
                  <a16:creationId xmlns:a16="http://schemas.microsoft.com/office/drawing/2014/main" id="{0B65C1C2-DC54-4520-A98D-2AF518D84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1" name="Line 59">
              <a:extLst>
                <a:ext uri="{FF2B5EF4-FFF2-40B4-BE49-F238E27FC236}">
                  <a16:creationId xmlns:a16="http://schemas.microsoft.com/office/drawing/2014/main" id="{B3901BDE-6FCD-47D9-A612-FD446A8B9A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2" name="Rectangle 60">
              <a:extLst>
                <a:ext uri="{FF2B5EF4-FFF2-40B4-BE49-F238E27FC236}">
                  <a16:creationId xmlns:a16="http://schemas.microsoft.com/office/drawing/2014/main" id="{CA2C8009-315C-46DD-B1AC-70A20A274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3" name="Line 61">
              <a:extLst>
                <a:ext uri="{FF2B5EF4-FFF2-40B4-BE49-F238E27FC236}">
                  <a16:creationId xmlns:a16="http://schemas.microsoft.com/office/drawing/2014/main" id="{9940DCE0-7154-45F2-A52B-C25593AFDE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4" name="Rectangle 62">
              <a:extLst>
                <a:ext uri="{FF2B5EF4-FFF2-40B4-BE49-F238E27FC236}">
                  <a16:creationId xmlns:a16="http://schemas.microsoft.com/office/drawing/2014/main" id="{FB0C8BF8-2D46-451A-87E4-B39F7BEB0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" name="Rectangle 63">
              <a:extLst>
                <a:ext uri="{FF2B5EF4-FFF2-40B4-BE49-F238E27FC236}">
                  <a16:creationId xmlns:a16="http://schemas.microsoft.com/office/drawing/2014/main" id="{45EAC4C6-5B98-455B-B698-121421E4B4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50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" name="Line 64">
              <a:extLst>
                <a:ext uri="{FF2B5EF4-FFF2-40B4-BE49-F238E27FC236}">
                  <a16:creationId xmlns:a16="http://schemas.microsoft.com/office/drawing/2014/main" id="{306C1CF7-91D1-4A5B-BCE9-2785CAA6FB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7" name="Rectangle 65">
              <a:extLst>
                <a:ext uri="{FF2B5EF4-FFF2-40B4-BE49-F238E27FC236}">
                  <a16:creationId xmlns:a16="http://schemas.microsoft.com/office/drawing/2014/main" id="{75F2F7A3-3228-46E7-8120-541F18643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183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" name="Line 66">
              <a:extLst>
                <a:ext uri="{FF2B5EF4-FFF2-40B4-BE49-F238E27FC236}">
                  <a16:creationId xmlns:a16="http://schemas.microsoft.com/office/drawing/2014/main" id="{374777D7-CA39-4B36-9CF6-055A58BB87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9" name="Rectangle 67">
              <a:extLst>
                <a:ext uri="{FF2B5EF4-FFF2-40B4-BE49-F238E27FC236}">
                  <a16:creationId xmlns:a16="http://schemas.microsoft.com/office/drawing/2014/main" id="{8DDD5CDC-C4A7-4B70-A239-999F0090EC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86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0" name="Line 68">
              <a:extLst>
                <a:ext uri="{FF2B5EF4-FFF2-40B4-BE49-F238E27FC236}">
                  <a16:creationId xmlns:a16="http://schemas.microsoft.com/office/drawing/2014/main" id="{9F69DB31-D7FE-4AA9-9CE2-524ACEECF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1" name="Rectangle 69">
              <a:extLst>
                <a:ext uri="{FF2B5EF4-FFF2-40B4-BE49-F238E27FC236}">
                  <a16:creationId xmlns:a16="http://schemas.microsoft.com/office/drawing/2014/main" id="{92BF1A21-3B64-4857-A3D5-F4D4DB6445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54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2" name="Line 70">
              <a:extLst>
                <a:ext uri="{FF2B5EF4-FFF2-40B4-BE49-F238E27FC236}">
                  <a16:creationId xmlns:a16="http://schemas.microsoft.com/office/drawing/2014/main" id="{486B4260-3A1B-4CE8-958C-D8C3CB28C6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3" name="Rectangle 71">
              <a:extLst>
                <a:ext uri="{FF2B5EF4-FFF2-40B4-BE49-F238E27FC236}">
                  <a16:creationId xmlns:a16="http://schemas.microsoft.com/office/drawing/2014/main" id="{21A8EB00-1C76-4EE5-A596-BAAD9F988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224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" name="Line 72">
              <a:extLst>
                <a:ext uri="{FF2B5EF4-FFF2-40B4-BE49-F238E27FC236}">
                  <a16:creationId xmlns:a16="http://schemas.microsoft.com/office/drawing/2014/main" id="{9E6CB269-21DA-48A1-94EB-F4D5A118D6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5" name="Rectangle 73">
              <a:extLst>
                <a:ext uri="{FF2B5EF4-FFF2-40B4-BE49-F238E27FC236}">
                  <a16:creationId xmlns:a16="http://schemas.microsoft.com/office/drawing/2014/main" id="{4DA7B308-72F8-4220-9954-9A83E919D0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90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Line 74">
              <a:extLst>
                <a:ext uri="{FF2B5EF4-FFF2-40B4-BE49-F238E27FC236}">
                  <a16:creationId xmlns:a16="http://schemas.microsoft.com/office/drawing/2014/main" id="{57D1C01B-A1C4-43D6-AFD3-1777BF9502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7" name="Rectangle 75">
              <a:extLst>
                <a:ext uri="{FF2B5EF4-FFF2-40B4-BE49-F238E27FC236}">
                  <a16:creationId xmlns:a16="http://schemas.microsoft.com/office/drawing/2014/main" id="{790961F0-21E7-41C4-849F-B8C15A2F0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581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8" name="Line 76">
              <a:extLst>
                <a:ext uri="{FF2B5EF4-FFF2-40B4-BE49-F238E27FC236}">
                  <a16:creationId xmlns:a16="http://schemas.microsoft.com/office/drawing/2014/main" id="{4028353B-593A-4848-B90B-B32783505A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9" name="Rectangle 77">
              <a:extLst>
                <a:ext uri="{FF2B5EF4-FFF2-40B4-BE49-F238E27FC236}">
                  <a16:creationId xmlns:a16="http://schemas.microsoft.com/office/drawing/2014/main" id="{8D677A4F-D0CB-4838-95F3-8475B0FB7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pSp>
        <p:nvGrpSpPr>
          <p:cNvPr id="220" name="Group 5">
            <a:extLst>
              <a:ext uri="{FF2B5EF4-FFF2-40B4-BE49-F238E27FC236}">
                <a16:creationId xmlns:a16="http://schemas.microsoft.com/office/drawing/2014/main" id="{D12A1609-0D9A-4C85-816A-1D5DF7DFD5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20887" y="3919537"/>
            <a:ext cx="2800703" cy="2766502"/>
            <a:chOff x="612" y="1293"/>
            <a:chExt cx="2948" cy="2912"/>
          </a:xfrm>
        </p:grpSpPr>
        <p:sp>
          <p:nvSpPr>
            <p:cNvPr id="221" name="AutoShape 4">
              <a:extLst>
                <a:ext uri="{FF2B5EF4-FFF2-40B4-BE49-F238E27FC236}">
                  <a16:creationId xmlns:a16="http://schemas.microsoft.com/office/drawing/2014/main" id="{D0B58BFF-89A3-49B7-857A-5A3F556C2F2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2" y="1298"/>
              <a:ext cx="2948" cy="2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2" name="Rectangle 6">
              <a:extLst>
                <a:ext uri="{FF2B5EF4-FFF2-40B4-BE49-F238E27FC236}">
                  <a16:creationId xmlns:a16="http://schemas.microsoft.com/office/drawing/2014/main" id="{41B8693D-5E46-43E1-8F16-85B168BA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solidFill>
              <a:srgbClr val="FFFFFF"/>
            </a:solidFill>
            <a:ln w="2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3" name="Line 7">
              <a:extLst>
                <a:ext uri="{FF2B5EF4-FFF2-40B4-BE49-F238E27FC236}">
                  <a16:creationId xmlns:a16="http://schemas.microsoft.com/office/drawing/2014/main" id="{A6D2D9F9-4D65-4AFB-8E9A-F1A39AAD40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6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4" name="Line 8">
              <a:extLst>
                <a:ext uri="{FF2B5EF4-FFF2-40B4-BE49-F238E27FC236}">
                  <a16:creationId xmlns:a16="http://schemas.microsoft.com/office/drawing/2014/main" id="{8D52D42D-27B2-464D-A9FA-1464BB69C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7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5" name="Line 9">
              <a:extLst>
                <a:ext uri="{FF2B5EF4-FFF2-40B4-BE49-F238E27FC236}">
                  <a16:creationId xmlns:a16="http://schemas.microsoft.com/office/drawing/2014/main" id="{F5D33E15-9017-4A13-A513-31B672CE758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6" name="Line 10">
              <a:extLst>
                <a:ext uri="{FF2B5EF4-FFF2-40B4-BE49-F238E27FC236}">
                  <a16:creationId xmlns:a16="http://schemas.microsoft.com/office/drawing/2014/main" id="{3B205007-33FC-403A-B29B-755833DBD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7" name="Line 11">
              <a:extLst>
                <a:ext uri="{FF2B5EF4-FFF2-40B4-BE49-F238E27FC236}">
                  <a16:creationId xmlns:a16="http://schemas.microsoft.com/office/drawing/2014/main" id="{EA0D191C-22CF-45BA-AC62-30561480E6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8" name="Line 12">
              <a:extLst>
                <a:ext uri="{FF2B5EF4-FFF2-40B4-BE49-F238E27FC236}">
                  <a16:creationId xmlns:a16="http://schemas.microsoft.com/office/drawing/2014/main" id="{88A3687F-EDAB-4952-906F-A948803EED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2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9" name="Line 13">
              <a:extLst>
                <a:ext uri="{FF2B5EF4-FFF2-40B4-BE49-F238E27FC236}">
                  <a16:creationId xmlns:a16="http://schemas.microsoft.com/office/drawing/2014/main" id="{7BC386D9-F98D-4540-B929-8784C49EF9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4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0" name="Line 14">
              <a:extLst>
                <a:ext uri="{FF2B5EF4-FFF2-40B4-BE49-F238E27FC236}">
                  <a16:creationId xmlns:a16="http://schemas.microsoft.com/office/drawing/2014/main" id="{F3E5A8C9-F8C5-4011-9596-6A9E5E99C2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1" name="Line 15">
              <a:extLst>
                <a:ext uri="{FF2B5EF4-FFF2-40B4-BE49-F238E27FC236}">
                  <a16:creationId xmlns:a16="http://schemas.microsoft.com/office/drawing/2014/main" id="{D0C500C0-B746-4B9E-A05C-5361688229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4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2" name="Line 16">
              <a:extLst>
                <a:ext uri="{FF2B5EF4-FFF2-40B4-BE49-F238E27FC236}">
                  <a16:creationId xmlns:a16="http://schemas.microsoft.com/office/drawing/2014/main" id="{1A1CF293-6B99-432E-9997-042510475E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76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3" name="Line 17">
              <a:extLst>
                <a:ext uri="{FF2B5EF4-FFF2-40B4-BE49-F238E27FC236}">
                  <a16:creationId xmlns:a16="http://schemas.microsoft.com/office/drawing/2014/main" id="{2028BEAE-1887-4EDD-B9CE-365F859225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4" name="Line 18">
              <a:extLst>
                <a:ext uri="{FF2B5EF4-FFF2-40B4-BE49-F238E27FC236}">
                  <a16:creationId xmlns:a16="http://schemas.microsoft.com/office/drawing/2014/main" id="{E6DB04B1-2FD1-4C78-B50D-B8630F8D3C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02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5" name="Line 19">
              <a:extLst>
                <a:ext uri="{FF2B5EF4-FFF2-40B4-BE49-F238E27FC236}">
                  <a16:creationId xmlns:a16="http://schemas.microsoft.com/office/drawing/2014/main" id="{E9D93141-12EC-4691-A124-8DA682AA2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28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6" name="Line 20">
              <a:extLst>
                <a:ext uri="{FF2B5EF4-FFF2-40B4-BE49-F238E27FC236}">
                  <a16:creationId xmlns:a16="http://schemas.microsoft.com/office/drawing/2014/main" id="{A95CA3A5-2257-4E36-B0AF-1FAC8664F4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30" y="1303"/>
              <a:ext cx="0" cy="2892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7" name="Line 21">
              <a:extLst>
                <a:ext uri="{FF2B5EF4-FFF2-40B4-BE49-F238E27FC236}">
                  <a16:creationId xmlns:a16="http://schemas.microsoft.com/office/drawing/2014/main" id="{6ECB2E71-ECB1-4D9D-959B-5CF9BD99D2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4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8" name="Line 22">
              <a:extLst>
                <a:ext uri="{FF2B5EF4-FFF2-40B4-BE49-F238E27FC236}">
                  <a16:creationId xmlns:a16="http://schemas.microsoft.com/office/drawing/2014/main" id="{FE858882-69D9-4220-BBE1-35833CBD8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55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9" name="Line 23">
              <a:extLst>
                <a:ext uri="{FF2B5EF4-FFF2-40B4-BE49-F238E27FC236}">
                  <a16:creationId xmlns:a16="http://schemas.microsoft.com/office/drawing/2014/main" id="{1B05E70A-86E1-46F6-9457-67D51AADA1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2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0" name="Line 24">
              <a:extLst>
                <a:ext uri="{FF2B5EF4-FFF2-40B4-BE49-F238E27FC236}">
                  <a16:creationId xmlns:a16="http://schemas.microsoft.com/office/drawing/2014/main" id="{0C3F6223-3BDB-42BC-953C-95409C989A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231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1" name="Line 25">
              <a:extLst>
                <a:ext uri="{FF2B5EF4-FFF2-40B4-BE49-F238E27FC236}">
                  <a16:creationId xmlns:a16="http://schemas.microsoft.com/office/drawing/2014/main" id="{CC00A56E-6E80-4A11-875A-D6313A0A7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05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2" name="Line 26">
              <a:extLst>
                <a:ext uri="{FF2B5EF4-FFF2-40B4-BE49-F238E27FC236}">
                  <a16:creationId xmlns:a16="http://schemas.microsoft.com/office/drawing/2014/main" id="{A35262F9-6569-4F77-A838-A71E59DFDE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91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3" name="Line 27">
              <a:extLst>
                <a:ext uri="{FF2B5EF4-FFF2-40B4-BE49-F238E27FC236}">
                  <a16:creationId xmlns:a16="http://schemas.microsoft.com/office/drawing/2014/main" id="{1F110924-68EC-4F9A-890E-835101658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88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4" name="Line 28">
              <a:extLst>
                <a:ext uri="{FF2B5EF4-FFF2-40B4-BE49-F238E27FC236}">
                  <a16:creationId xmlns:a16="http://schemas.microsoft.com/office/drawing/2014/main" id="{68F16859-BB8D-4158-A3FA-B9C08D58E1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593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5" name="Line 29">
              <a:extLst>
                <a:ext uri="{FF2B5EF4-FFF2-40B4-BE49-F238E27FC236}">
                  <a16:creationId xmlns:a16="http://schemas.microsoft.com/office/drawing/2014/main" id="{DC928D32-EC8B-4C2F-BB3F-E3A38AD23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67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6" name="Line 30">
              <a:extLst>
                <a:ext uri="{FF2B5EF4-FFF2-40B4-BE49-F238E27FC236}">
                  <a16:creationId xmlns:a16="http://schemas.microsoft.com/office/drawing/2014/main" id="{CABB5EF8-D281-4CB1-8EEB-7C1C903F1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2272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7" name="Line 31">
              <a:extLst>
                <a:ext uri="{FF2B5EF4-FFF2-40B4-BE49-F238E27FC236}">
                  <a16:creationId xmlns:a16="http://schemas.microsoft.com/office/drawing/2014/main" id="{DF8031FC-6378-4670-99C6-305B0EAD9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46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8" name="Line 32">
              <a:extLst>
                <a:ext uri="{FF2B5EF4-FFF2-40B4-BE49-F238E27FC236}">
                  <a16:creationId xmlns:a16="http://schemas.microsoft.com/office/drawing/2014/main" id="{652CC4CC-6C6A-4F91-978D-08778B2E61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950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9" name="Line 33">
              <a:extLst>
                <a:ext uri="{FF2B5EF4-FFF2-40B4-BE49-F238E27FC236}">
                  <a16:creationId xmlns:a16="http://schemas.microsoft.com/office/drawing/2014/main" id="{AD57DB53-582B-40C8-BC89-4590F53C70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4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0" name="Line 34">
              <a:extLst>
                <a:ext uri="{FF2B5EF4-FFF2-40B4-BE49-F238E27FC236}">
                  <a16:creationId xmlns:a16="http://schemas.microsoft.com/office/drawing/2014/main" id="{1512FC8A-FE22-4EAE-A8A4-A454FB615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1629"/>
              <a:ext cx="2942" cy="0"/>
            </a:xfrm>
            <a:prstGeom prst="line">
              <a:avLst/>
            </a:prstGeom>
            <a:noFill/>
            <a:ln w="2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1" name="Line 35">
              <a:extLst>
                <a:ext uri="{FF2B5EF4-FFF2-40B4-BE49-F238E27FC236}">
                  <a16:creationId xmlns:a16="http://schemas.microsoft.com/office/drawing/2014/main" id="{2EABF76E-F70F-4CDD-8C9D-17228C103F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4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2" name="Line 36">
              <a:extLst>
                <a:ext uri="{FF2B5EF4-FFF2-40B4-BE49-F238E27FC236}">
                  <a16:creationId xmlns:a16="http://schemas.microsoft.com/office/drawing/2014/main" id="{9122A1A1-400A-4F22-BA33-CC779A4CC9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69"/>
              <a:ext cx="2942" cy="0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3" name="Line 37">
              <a:extLst>
                <a:ext uri="{FF2B5EF4-FFF2-40B4-BE49-F238E27FC236}">
                  <a16:creationId xmlns:a16="http://schemas.microsoft.com/office/drawing/2014/main" id="{9EE097EC-E12F-47F0-91DA-69CF351AA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" y="3874"/>
              <a:ext cx="2942" cy="0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4" name="Rectangle 39">
              <a:extLst>
                <a:ext uri="{FF2B5EF4-FFF2-40B4-BE49-F238E27FC236}">
                  <a16:creationId xmlns:a16="http://schemas.microsoft.com/office/drawing/2014/main" id="{C9116467-AE75-4E64-80D6-50243DE3FD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730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x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5" name="Freeform 40">
              <a:extLst>
                <a:ext uri="{FF2B5EF4-FFF2-40B4-BE49-F238E27FC236}">
                  <a16:creationId xmlns:a16="http://schemas.microsoft.com/office/drawing/2014/main" id="{C6B806F7-CCF8-49C2-9DE0-084575F71F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4" y="3831"/>
              <a:ext cx="20" cy="86"/>
            </a:xfrm>
            <a:custGeom>
              <a:avLst/>
              <a:gdLst>
                <a:gd name="T0" fmla="*/ 0 w 20"/>
                <a:gd name="T1" fmla="*/ 0 h 86"/>
                <a:gd name="T2" fmla="*/ 20 w 20"/>
                <a:gd name="T3" fmla="*/ 43 h 86"/>
                <a:gd name="T4" fmla="*/ 0 w 20"/>
                <a:gd name="T5" fmla="*/ 86 h 86"/>
                <a:gd name="T6" fmla="*/ 0 w 20"/>
                <a:gd name="T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86">
                  <a:moveTo>
                    <a:pt x="0" y="0"/>
                  </a:moveTo>
                  <a:lnTo>
                    <a:pt x="20" y="43"/>
                  </a:lnTo>
                  <a:lnTo>
                    <a:pt x="0" y="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6" name="Line 41">
              <a:extLst>
                <a:ext uri="{FF2B5EF4-FFF2-40B4-BE49-F238E27FC236}">
                  <a16:creationId xmlns:a16="http://schemas.microsoft.com/office/drawing/2014/main" id="{89548A4C-E642-408E-8B44-BCB5A783B7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38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7" name="Line 42">
              <a:extLst>
                <a:ext uri="{FF2B5EF4-FFF2-40B4-BE49-F238E27FC236}">
                  <a16:creationId xmlns:a16="http://schemas.microsoft.com/office/drawing/2014/main" id="{190A7F2F-6F8B-4177-8877-5C11C1ABA8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0" y="1303"/>
              <a:ext cx="0" cy="2892"/>
            </a:xfrm>
            <a:prstGeom prst="line">
              <a:avLst/>
            </a:prstGeom>
            <a:noFill/>
            <a:ln w="2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8" name="Line 43">
              <a:extLst>
                <a:ext uri="{FF2B5EF4-FFF2-40B4-BE49-F238E27FC236}">
                  <a16:creationId xmlns:a16="http://schemas.microsoft.com/office/drawing/2014/main" id="{7415C9D6-7922-41DD-8BFD-30B5B87CE9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2" y="1303"/>
              <a:ext cx="0" cy="2892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9" name="Rectangle 45">
              <a:extLst>
                <a:ext uri="{FF2B5EF4-FFF2-40B4-BE49-F238E27FC236}">
                  <a16:creationId xmlns:a16="http://schemas.microsoft.com/office/drawing/2014/main" id="{CEA9759A-1CA0-4628-AC75-7C55020434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8" y="1293"/>
              <a:ext cx="3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0" name="Freeform 46">
              <a:extLst>
                <a:ext uri="{FF2B5EF4-FFF2-40B4-BE49-F238E27FC236}">
                  <a16:creationId xmlns:a16="http://schemas.microsoft.com/office/drawing/2014/main" id="{BBB3190F-6C26-4CA2-A402-10ECCD2500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" y="1308"/>
              <a:ext cx="39" cy="43"/>
            </a:xfrm>
            <a:custGeom>
              <a:avLst/>
              <a:gdLst>
                <a:gd name="T0" fmla="*/ 0 w 39"/>
                <a:gd name="T1" fmla="*/ 43 h 43"/>
                <a:gd name="T2" fmla="*/ 19 w 39"/>
                <a:gd name="T3" fmla="*/ 0 h 43"/>
                <a:gd name="T4" fmla="*/ 39 w 39"/>
                <a:gd name="T5" fmla="*/ 43 h 43"/>
                <a:gd name="T6" fmla="*/ 0 w 39"/>
                <a:gd name="T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3">
                  <a:moveTo>
                    <a:pt x="0" y="43"/>
                  </a:moveTo>
                  <a:lnTo>
                    <a:pt x="19" y="0"/>
                  </a:lnTo>
                  <a:lnTo>
                    <a:pt x="39" y="43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800000"/>
            </a:solidFill>
            <a:ln w="2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1" name="Rectangle 47">
              <a:extLst>
                <a:ext uri="{FF2B5EF4-FFF2-40B4-BE49-F238E27FC236}">
                  <a16:creationId xmlns:a16="http://schemas.microsoft.com/office/drawing/2014/main" id="{CA404699-C1E1-4DAB-9B46-FA0F918AE3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2" name="Rectangle 48">
              <a:extLst>
                <a:ext uri="{FF2B5EF4-FFF2-40B4-BE49-F238E27FC236}">
                  <a16:creationId xmlns:a16="http://schemas.microsoft.com/office/drawing/2014/main" id="{91436B0A-740D-4327-AF27-3F7B331753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1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3" name="Line 49">
              <a:extLst>
                <a:ext uri="{FF2B5EF4-FFF2-40B4-BE49-F238E27FC236}">
                  <a16:creationId xmlns:a16="http://schemas.microsoft.com/office/drawing/2014/main" id="{32B163E5-8200-4BF9-BA23-ABB86C6D45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4" name="Rectangle 50">
              <a:extLst>
                <a:ext uri="{FF2B5EF4-FFF2-40B4-BE49-F238E27FC236}">
                  <a16:creationId xmlns:a16="http://schemas.microsoft.com/office/drawing/2014/main" id="{19DA11B8-AB43-4E7D-B8CE-B3F5CBC74F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5" name="Line 51">
              <a:extLst>
                <a:ext uri="{FF2B5EF4-FFF2-40B4-BE49-F238E27FC236}">
                  <a16:creationId xmlns:a16="http://schemas.microsoft.com/office/drawing/2014/main" id="{7E121ED3-3222-475A-ADCC-E269656CDD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6" name="Rectangle 52">
              <a:extLst>
                <a:ext uri="{FF2B5EF4-FFF2-40B4-BE49-F238E27FC236}">
                  <a16:creationId xmlns:a16="http://schemas.microsoft.com/office/drawing/2014/main" id="{7FBFA613-FC2C-4DFD-83F9-9EA43F0AE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7" name="Line 53">
              <a:extLst>
                <a:ext uri="{FF2B5EF4-FFF2-40B4-BE49-F238E27FC236}">
                  <a16:creationId xmlns:a16="http://schemas.microsoft.com/office/drawing/2014/main" id="{1695A9FF-C055-48E2-8E27-CBDB1300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8" name="Rectangle 54">
              <a:extLst>
                <a:ext uri="{FF2B5EF4-FFF2-40B4-BE49-F238E27FC236}">
                  <a16:creationId xmlns:a16="http://schemas.microsoft.com/office/drawing/2014/main" id="{EE8C6D61-586D-487F-85E1-3820734B0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9" name="Line 55">
              <a:extLst>
                <a:ext uri="{FF2B5EF4-FFF2-40B4-BE49-F238E27FC236}">
                  <a16:creationId xmlns:a16="http://schemas.microsoft.com/office/drawing/2014/main" id="{CE75C6DD-7084-4FB6-927C-CA8A7D0BF5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0" name="Rectangle 56">
              <a:extLst>
                <a:ext uri="{FF2B5EF4-FFF2-40B4-BE49-F238E27FC236}">
                  <a16:creationId xmlns:a16="http://schemas.microsoft.com/office/drawing/2014/main" id="{3D0D9114-D992-44B7-B2DB-1C0908718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1" name="Line 57">
              <a:extLst>
                <a:ext uri="{FF2B5EF4-FFF2-40B4-BE49-F238E27FC236}">
                  <a16:creationId xmlns:a16="http://schemas.microsoft.com/office/drawing/2014/main" id="{07739AFB-ADFA-4136-9420-24EE65468D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76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2" name="Rectangle 58">
              <a:extLst>
                <a:ext uri="{FF2B5EF4-FFF2-40B4-BE49-F238E27FC236}">
                  <a16:creationId xmlns:a16="http://schemas.microsoft.com/office/drawing/2014/main" id="{260B8288-7F8D-42C8-A3E9-C4035898AD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8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3" name="Line 59">
              <a:extLst>
                <a:ext uri="{FF2B5EF4-FFF2-40B4-BE49-F238E27FC236}">
                  <a16:creationId xmlns:a16="http://schemas.microsoft.com/office/drawing/2014/main" id="{7B6D9CF1-D30E-4853-AB12-7683EC1305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2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4" name="Rectangle 60">
              <a:extLst>
                <a:ext uri="{FF2B5EF4-FFF2-40B4-BE49-F238E27FC236}">
                  <a16:creationId xmlns:a16="http://schemas.microsoft.com/office/drawing/2014/main" id="{D3A72D70-ABE7-49F2-806F-01C1E8DE0C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5" name="Line 61">
              <a:extLst>
                <a:ext uri="{FF2B5EF4-FFF2-40B4-BE49-F238E27FC236}">
                  <a16:creationId xmlns:a16="http://schemas.microsoft.com/office/drawing/2014/main" id="{934B6B67-99AE-493A-B49C-9FD9C23EAB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30" y="3850"/>
              <a:ext cx="0" cy="53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6" name="Rectangle 62">
              <a:extLst>
                <a:ext uri="{FF2B5EF4-FFF2-40B4-BE49-F238E27FC236}">
                  <a16:creationId xmlns:a16="http://schemas.microsoft.com/office/drawing/2014/main" id="{CBD183AF-BEDA-47B4-A0F2-1D9F98E2BE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2" y="3903"/>
              <a:ext cx="4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7" name="Rectangle 63">
              <a:extLst>
                <a:ext uri="{FF2B5EF4-FFF2-40B4-BE49-F238E27FC236}">
                  <a16:creationId xmlns:a16="http://schemas.microsoft.com/office/drawing/2014/main" id="{2D3B34F6-4C14-45E6-955E-8EF930994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50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Line 64">
              <a:extLst>
                <a:ext uri="{FF2B5EF4-FFF2-40B4-BE49-F238E27FC236}">
                  <a16:creationId xmlns:a16="http://schemas.microsoft.com/office/drawing/2014/main" id="{7DCC3042-4477-4E06-8366-648C0FAFB3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55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9" name="Rectangle 65">
              <a:extLst>
                <a:ext uri="{FF2B5EF4-FFF2-40B4-BE49-F238E27FC236}">
                  <a16:creationId xmlns:a16="http://schemas.microsoft.com/office/drawing/2014/main" id="{739D83D4-2089-4BF9-AB66-DEDC6E770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3183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0" name="Line 66">
              <a:extLst>
                <a:ext uri="{FF2B5EF4-FFF2-40B4-BE49-F238E27FC236}">
                  <a16:creationId xmlns:a16="http://schemas.microsoft.com/office/drawing/2014/main" id="{B6AF4A58-8E87-4C5A-8DE8-2781193E58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3231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1" name="Rectangle 67">
              <a:extLst>
                <a:ext uri="{FF2B5EF4-FFF2-40B4-BE49-F238E27FC236}">
                  <a16:creationId xmlns:a16="http://schemas.microsoft.com/office/drawing/2014/main" id="{954CEB11-D0D5-4F1B-8C54-0E4C34C5C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86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2" name="Line 68">
              <a:extLst>
                <a:ext uri="{FF2B5EF4-FFF2-40B4-BE49-F238E27FC236}">
                  <a16:creationId xmlns:a16="http://schemas.microsoft.com/office/drawing/2014/main" id="{60FF3D4B-4848-46D9-A85A-F219EFBF7E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91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3" name="Rectangle 69">
              <a:extLst>
                <a:ext uri="{FF2B5EF4-FFF2-40B4-BE49-F238E27FC236}">
                  <a16:creationId xmlns:a16="http://schemas.microsoft.com/office/drawing/2014/main" id="{30D9AEDF-B64F-42A9-988B-0FFE321197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545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4" name="Line 70">
              <a:extLst>
                <a:ext uri="{FF2B5EF4-FFF2-40B4-BE49-F238E27FC236}">
                  <a16:creationId xmlns:a16="http://schemas.microsoft.com/office/drawing/2014/main" id="{6411D265-F1E8-4F15-98A9-485BB4C9D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593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5" name="Rectangle 71">
              <a:extLst>
                <a:ext uri="{FF2B5EF4-FFF2-40B4-BE49-F238E27FC236}">
                  <a16:creationId xmlns:a16="http://schemas.microsoft.com/office/drawing/2014/main" id="{37EEE9F6-47C9-4203-931C-C1F55B86CE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224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Line 72">
              <a:extLst>
                <a:ext uri="{FF2B5EF4-FFF2-40B4-BE49-F238E27FC236}">
                  <a16:creationId xmlns:a16="http://schemas.microsoft.com/office/drawing/2014/main" id="{8B1E3037-EB52-4BA2-A581-FACD2A595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2272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7" name="Rectangle 73">
              <a:extLst>
                <a:ext uri="{FF2B5EF4-FFF2-40B4-BE49-F238E27FC236}">
                  <a16:creationId xmlns:a16="http://schemas.microsoft.com/office/drawing/2014/main" id="{F4CA4E7D-493C-46AC-B0DA-37FD66BFC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902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8" name="Line 74">
              <a:extLst>
                <a:ext uri="{FF2B5EF4-FFF2-40B4-BE49-F238E27FC236}">
                  <a16:creationId xmlns:a16="http://schemas.microsoft.com/office/drawing/2014/main" id="{B5D70052-6A71-4A65-80C8-BA836EC15C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950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9" name="Rectangle 75">
              <a:extLst>
                <a:ext uri="{FF2B5EF4-FFF2-40B4-BE49-F238E27FC236}">
                  <a16:creationId xmlns:a16="http://schemas.microsoft.com/office/drawing/2014/main" id="{2148248E-A2F4-44F0-B624-5CF0E97A6D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1581"/>
              <a:ext cx="70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0" name="Line 76">
              <a:extLst>
                <a:ext uri="{FF2B5EF4-FFF2-40B4-BE49-F238E27FC236}">
                  <a16:creationId xmlns:a16="http://schemas.microsoft.com/office/drawing/2014/main" id="{B7B5C29D-8E5C-4313-9DBA-E4BBBB9DC3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" y="1629"/>
              <a:ext cx="24" cy="0"/>
            </a:xfrm>
            <a:prstGeom prst="line">
              <a:avLst/>
            </a:prstGeom>
            <a:noFill/>
            <a:ln w="2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1" name="Rectangle 77">
              <a:extLst>
                <a:ext uri="{FF2B5EF4-FFF2-40B4-BE49-F238E27FC236}">
                  <a16:creationId xmlns:a16="http://schemas.microsoft.com/office/drawing/2014/main" id="{02962700-39EC-42EF-8429-544BDCC10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1303"/>
              <a:ext cx="2944" cy="2897"/>
            </a:xfrm>
            <a:prstGeom prst="rect">
              <a:avLst/>
            </a:prstGeom>
            <a:noFill/>
            <a:ln w="4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833B98D0-D56F-4511-98EB-133899619E5D}"/>
              </a:ext>
            </a:extLst>
          </p:cNvPr>
          <p:cNvSpPr txBox="1"/>
          <p:nvPr/>
        </p:nvSpPr>
        <p:spPr>
          <a:xfrm>
            <a:off x="148492" y="985278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A)</a:t>
            </a:r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5C042BE8-940C-4F0C-BDC5-3BCBAE0551C1}"/>
              </a:ext>
            </a:extLst>
          </p:cNvPr>
          <p:cNvSpPr txBox="1"/>
          <p:nvPr/>
        </p:nvSpPr>
        <p:spPr>
          <a:xfrm>
            <a:off x="3872948" y="925032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B)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510B937F-6506-49D7-ABC9-B77A14EDA40E}"/>
              </a:ext>
            </a:extLst>
          </p:cNvPr>
          <p:cNvSpPr txBox="1"/>
          <p:nvPr/>
        </p:nvSpPr>
        <p:spPr>
          <a:xfrm>
            <a:off x="157301" y="3833414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C)</a:t>
            </a: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EB365612-067B-46B2-B3E1-5D3029CB9236}"/>
              </a:ext>
            </a:extLst>
          </p:cNvPr>
          <p:cNvSpPr txBox="1"/>
          <p:nvPr/>
        </p:nvSpPr>
        <p:spPr>
          <a:xfrm>
            <a:off x="3881757" y="3773168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D)</a:t>
            </a:r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4D57DE7D-C53D-466E-AE30-F249613BB187}"/>
              </a:ext>
            </a:extLst>
          </p:cNvPr>
          <p:cNvSpPr/>
          <p:nvPr/>
        </p:nvSpPr>
        <p:spPr>
          <a:xfrm>
            <a:off x="1266158" y="2730016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7" name="Oval 296">
            <a:extLst>
              <a:ext uri="{FF2B5EF4-FFF2-40B4-BE49-F238E27FC236}">
                <a16:creationId xmlns:a16="http://schemas.microsoft.com/office/drawing/2014/main" id="{CFB6142C-8F9C-409E-9192-D17EA4C147A3}"/>
              </a:ext>
            </a:extLst>
          </p:cNvPr>
          <p:cNvSpPr/>
          <p:nvPr/>
        </p:nvSpPr>
        <p:spPr>
          <a:xfrm>
            <a:off x="954654" y="3036505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978F311C-E17A-4469-AB2B-9812CE974A64}"/>
              </a:ext>
            </a:extLst>
          </p:cNvPr>
          <p:cNvSpPr/>
          <p:nvPr/>
        </p:nvSpPr>
        <p:spPr>
          <a:xfrm>
            <a:off x="1576459" y="2123317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9" name="Oval 298">
            <a:extLst>
              <a:ext uri="{FF2B5EF4-FFF2-40B4-BE49-F238E27FC236}">
                <a16:creationId xmlns:a16="http://schemas.microsoft.com/office/drawing/2014/main" id="{AE5AAF8C-8BD9-4AFE-AD2F-EC67B4A846AB}"/>
              </a:ext>
            </a:extLst>
          </p:cNvPr>
          <p:cNvSpPr/>
          <p:nvPr/>
        </p:nvSpPr>
        <p:spPr>
          <a:xfrm>
            <a:off x="1884934" y="918129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0" name="Arc 299">
            <a:extLst>
              <a:ext uri="{FF2B5EF4-FFF2-40B4-BE49-F238E27FC236}">
                <a16:creationId xmlns:a16="http://schemas.microsoft.com/office/drawing/2014/main" id="{F1E41FD8-1DFA-42E2-97C0-24F0AAE3AC00}"/>
              </a:ext>
            </a:extLst>
          </p:cNvPr>
          <p:cNvSpPr/>
          <p:nvPr/>
        </p:nvSpPr>
        <p:spPr>
          <a:xfrm>
            <a:off x="951248" y="3035335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1" name="Freeform: Shape 300">
            <a:extLst>
              <a:ext uri="{FF2B5EF4-FFF2-40B4-BE49-F238E27FC236}">
                <a16:creationId xmlns:a16="http://schemas.microsoft.com/office/drawing/2014/main" id="{9A042328-57B4-499F-8C6D-1A136B906B33}"/>
              </a:ext>
            </a:extLst>
          </p:cNvPr>
          <p:cNvSpPr/>
          <p:nvPr/>
        </p:nvSpPr>
        <p:spPr>
          <a:xfrm>
            <a:off x="983733" y="962538"/>
            <a:ext cx="922041" cy="2129355"/>
          </a:xfrm>
          <a:custGeom>
            <a:avLst/>
            <a:gdLst>
              <a:gd name="connsiteX0" fmla="*/ 0 w 922041"/>
              <a:gd name="connsiteY0" fmla="*/ 2129355 h 2129355"/>
              <a:gd name="connsiteX1" fmla="*/ 308196 w 922041"/>
              <a:gd name="connsiteY1" fmla="*/ 1821159 h 2129355"/>
              <a:gd name="connsiteX2" fmla="*/ 621486 w 922041"/>
              <a:gd name="connsiteY2" fmla="*/ 1212408 h 2129355"/>
              <a:gd name="connsiteX3" fmla="*/ 922041 w 922041"/>
              <a:gd name="connsiteY3" fmla="*/ 0 h 2129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2041" h="2129355">
                <a:moveTo>
                  <a:pt x="0" y="2129355"/>
                </a:moveTo>
                <a:cubicBezTo>
                  <a:pt x="102307" y="2051669"/>
                  <a:pt x="204615" y="1973983"/>
                  <a:pt x="308196" y="1821159"/>
                </a:cubicBezTo>
                <a:cubicBezTo>
                  <a:pt x="411777" y="1668334"/>
                  <a:pt x="519179" y="1515934"/>
                  <a:pt x="621486" y="1212408"/>
                </a:cubicBezTo>
                <a:cubicBezTo>
                  <a:pt x="723793" y="908882"/>
                  <a:pt x="822917" y="454441"/>
                  <a:pt x="922041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  <p:sp>
        <p:nvSpPr>
          <p:cNvPr id="302" name="Oval 301">
            <a:extLst>
              <a:ext uri="{FF2B5EF4-FFF2-40B4-BE49-F238E27FC236}">
                <a16:creationId xmlns:a16="http://schemas.microsoft.com/office/drawing/2014/main" id="{D8DFF8A5-91B9-4338-AB8C-542B0A12A500}"/>
              </a:ext>
            </a:extLst>
          </p:cNvPr>
          <p:cNvSpPr/>
          <p:nvPr/>
        </p:nvSpPr>
        <p:spPr>
          <a:xfrm>
            <a:off x="5322362" y="2122748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3" name="Oval 302">
            <a:extLst>
              <a:ext uri="{FF2B5EF4-FFF2-40B4-BE49-F238E27FC236}">
                <a16:creationId xmlns:a16="http://schemas.microsoft.com/office/drawing/2014/main" id="{606423B8-7DB2-4673-94B9-66A32A05153A}"/>
              </a:ext>
            </a:extLst>
          </p:cNvPr>
          <p:cNvSpPr/>
          <p:nvPr/>
        </p:nvSpPr>
        <p:spPr>
          <a:xfrm>
            <a:off x="5942705" y="1816279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D133AABD-AE6B-44AD-BC76-DBA0BD9E1C5C}"/>
              </a:ext>
            </a:extLst>
          </p:cNvPr>
          <p:cNvSpPr/>
          <p:nvPr/>
        </p:nvSpPr>
        <p:spPr>
          <a:xfrm>
            <a:off x="6563048" y="1509810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5" name="Oval 304">
            <a:extLst>
              <a:ext uri="{FF2B5EF4-FFF2-40B4-BE49-F238E27FC236}">
                <a16:creationId xmlns:a16="http://schemas.microsoft.com/office/drawing/2014/main" id="{09914EB6-F1D3-43A7-9F5F-B9D8CE441604}"/>
              </a:ext>
            </a:extLst>
          </p:cNvPr>
          <p:cNvSpPr/>
          <p:nvPr/>
        </p:nvSpPr>
        <p:spPr>
          <a:xfrm>
            <a:off x="7183391" y="1203341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6" name="Oval 305">
            <a:extLst>
              <a:ext uri="{FF2B5EF4-FFF2-40B4-BE49-F238E27FC236}">
                <a16:creationId xmlns:a16="http://schemas.microsoft.com/office/drawing/2014/main" id="{0F44E019-912D-401B-AC20-18ED2C3383C1}"/>
              </a:ext>
            </a:extLst>
          </p:cNvPr>
          <p:cNvSpPr/>
          <p:nvPr/>
        </p:nvSpPr>
        <p:spPr>
          <a:xfrm>
            <a:off x="4701959" y="2425383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0AB12ADD-F932-453D-A4F9-4BB4882C2EF7}"/>
              </a:ext>
            </a:extLst>
          </p:cNvPr>
          <p:cNvCxnSpPr/>
          <p:nvPr/>
        </p:nvCxnSpPr>
        <p:spPr>
          <a:xfrm flipV="1">
            <a:off x="4742949" y="1226284"/>
            <a:ext cx="2490992" cy="12263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Oval 308">
            <a:extLst>
              <a:ext uri="{FF2B5EF4-FFF2-40B4-BE49-F238E27FC236}">
                <a16:creationId xmlns:a16="http://schemas.microsoft.com/office/drawing/2014/main" id="{91B9E4BA-A37F-44EB-832B-692F8A0BA05C}"/>
              </a:ext>
            </a:extLst>
          </p:cNvPr>
          <p:cNvSpPr/>
          <p:nvPr/>
        </p:nvSpPr>
        <p:spPr>
          <a:xfrm>
            <a:off x="1273758" y="5410151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8D30EDF1-AF13-4D2B-9EC1-E205DD26DAB3}"/>
              </a:ext>
            </a:extLst>
          </p:cNvPr>
          <p:cNvSpPr/>
          <p:nvPr/>
        </p:nvSpPr>
        <p:spPr>
          <a:xfrm>
            <a:off x="1575870" y="4813109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04398D0D-F805-4397-9BBF-FDAAC510A66E}"/>
              </a:ext>
            </a:extLst>
          </p:cNvPr>
          <p:cNvSpPr/>
          <p:nvPr/>
        </p:nvSpPr>
        <p:spPr>
          <a:xfrm>
            <a:off x="1883874" y="4202172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38BFCF4A-BC03-4EF7-94AA-0E149297B0D3}"/>
              </a:ext>
            </a:extLst>
          </p:cNvPr>
          <p:cNvSpPr/>
          <p:nvPr/>
        </p:nvSpPr>
        <p:spPr>
          <a:xfrm>
            <a:off x="2517242" y="4193623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3" name="Oval 312">
            <a:extLst>
              <a:ext uri="{FF2B5EF4-FFF2-40B4-BE49-F238E27FC236}">
                <a16:creationId xmlns:a16="http://schemas.microsoft.com/office/drawing/2014/main" id="{B61E748F-AA9E-47AB-82CC-3E51E5ACA5AF}"/>
              </a:ext>
            </a:extLst>
          </p:cNvPr>
          <p:cNvSpPr/>
          <p:nvPr/>
        </p:nvSpPr>
        <p:spPr>
          <a:xfrm>
            <a:off x="3143382" y="4199530"/>
            <a:ext cx="70081" cy="731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95ED2916-E70B-4589-A7F8-A94480491281}"/>
              </a:ext>
            </a:extLst>
          </p:cNvPr>
          <p:cNvCxnSpPr>
            <a:cxnSpLocks/>
          </p:cNvCxnSpPr>
          <p:nvPr/>
        </p:nvCxnSpPr>
        <p:spPr>
          <a:xfrm flipV="1">
            <a:off x="971425" y="4230200"/>
            <a:ext cx="938635" cy="18568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8869CDE-BABF-4D7D-8C65-4CE9FF6ED946}"/>
              </a:ext>
            </a:extLst>
          </p:cNvPr>
          <p:cNvCxnSpPr>
            <a:cxnSpLocks/>
          </p:cNvCxnSpPr>
          <p:nvPr/>
        </p:nvCxnSpPr>
        <p:spPr>
          <a:xfrm flipV="1">
            <a:off x="1920509" y="4233141"/>
            <a:ext cx="1244545" cy="323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 321">
            <a:extLst>
              <a:ext uri="{FF2B5EF4-FFF2-40B4-BE49-F238E27FC236}">
                <a16:creationId xmlns:a16="http://schemas.microsoft.com/office/drawing/2014/main" id="{C5184A52-8954-4FC4-955E-A5A7262E8047}"/>
              </a:ext>
            </a:extLst>
          </p:cNvPr>
          <p:cNvSpPr/>
          <p:nvPr/>
        </p:nvSpPr>
        <p:spPr>
          <a:xfrm>
            <a:off x="5052660" y="4834420"/>
            <a:ext cx="1862067" cy="1842118"/>
          </a:xfrm>
          <a:prstGeom prst="arc">
            <a:avLst>
              <a:gd name="adj1" fmla="val 10764242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78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B13E4-DD65-4B12-A747-ED1F89BFF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8" y="147066"/>
            <a:ext cx="8772211" cy="473964"/>
          </a:xfrm>
        </p:spPr>
        <p:txBody>
          <a:bodyPr>
            <a:normAutofit/>
          </a:bodyPr>
          <a:lstStyle/>
          <a:p>
            <a:r>
              <a:rPr lang="en-CA" sz="2200" dirty="0"/>
              <a:t>Q: Given each table of values, which one of them is Linear?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2143ADA-F7E9-483B-AB00-FA74FE4AE4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132384"/>
              </p:ext>
            </p:extLst>
          </p:nvPr>
        </p:nvGraphicFramePr>
        <p:xfrm>
          <a:off x="625230" y="746057"/>
          <a:ext cx="1083687" cy="231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558720" imgH="1193760" progId="Equation.DSMT4">
                  <p:embed/>
                </p:oleObj>
              </mc:Choice>
              <mc:Fallback>
                <p:oleObj name="Equation" r:id="rId4" imgW="558720" imgH="11937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2143ADA-F7E9-483B-AB00-FA74FE4AE4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5230" y="746057"/>
                        <a:ext cx="1083687" cy="231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E112871-C410-4552-9763-EA51F1D9EF45}"/>
              </a:ext>
            </a:extLst>
          </p:cNvPr>
          <p:cNvSpPr txBox="1"/>
          <p:nvPr/>
        </p:nvSpPr>
        <p:spPr>
          <a:xfrm>
            <a:off x="130628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A)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D1A7BA4-A8E9-4F99-9ABD-015C931E3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06439"/>
              </p:ext>
            </p:extLst>
          </p:nvPr>
        </p:nvGraphicFramePr>
        <p:xfrm>
          <a:off x="2698121" y="746057"/>
          <a:ext cx="1083687" cy="231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558720" imgH="1193760" progId="Equation.DSMT4">
                  <p:embed/>
                </p:oleObj>
              </mc:Choice>
              <mc:Fallback>
                <p:oleObj name="Equation" r:id="rId6" imgW="558720" imgH="11937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1D1A7BA4-A8E9-4F99-9ABD-015C931E36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98121" y="746057"/>
                        <a:ext cx="1083687" cy="231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1117FAA-36B0-4869-9302-9C7A22CA6780}"/>
              </a:ext>
            </a:extLst>
          </p:cNvPr>
          <p:cNvSpPr txBox="1"/>
          <p:nvPr/>
        </p:nvSpPr>
        <p:spPr>
          <a:xfrm>
            <a:off x="2203519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B)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4D1F086-F7DF-4B7F-9EBE-6FF3A8D01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547960"/>
              </p:ext>
            </p:extLst>
          </p:nvPr>
        </p:nvGraphicFramePr>
        <p:xfrm>
          <a:off x="4771012" y="746057"/>
          <a:ext cx="1083687" cy="231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558720" imgH="1193760" progId="Equation.DSMT4">
                  <p:embed/>
                </p:oleObj>
              </mc:Choice>
              <mc:Fallback>
                <p:oleObj name="Equation" r:id="rId8" imgW="558720" imgH="119376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4D1F086-F7DF-4B7F-9EBE-6FF3A8D01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71012" y="746057"/>
                        <a:ext cx="1083687" cy="231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13524B04-A89C-4E5E-AA6F-132C9B07F5FE}"/>
              </a:ext>
            </a:extLst>
          </p:cNvPr>
          <p:cNvSpPr txBox="1"/>
          <p:nvPr/>
        </p:nvSpPr>
        <p:spPr>
          <a:xfrm>
            <a:off x="4276410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C)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A627EB0-491E-4B41-B741-7E00112E6D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476659"/>
              </p:ext>
            </p:extLst>
          </p:nvPr>
        </p:nvGraphicFramePr>
        <p:xfrm>
          <a:off x="6829948" y="746125"/>
          <a:ext cx="1133475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583920" imgH="1193760" progId="Equation.DSMT4">
                  <p:embed/>
                </p:oleObj>
              </mc:Choice>
              <mc:Fallback>
                <p:oleObj name="Equation" r:id="rId10" imgW="583920" imgH="119376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AA627EB0-491E-4B41-B741-7E00112E6D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829948" y="746125"/>
                        <a:ext cx="1133475" cy="2314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22741AE-F227-48C7-9107-11355433D0ED}"/>
              </a:ext>
            </a:extLst>
          </p:cNvPr>
          <p:cNvSpPr txBox="1"/>
          <p:nvPr/>
        </p:nvSpPr>
        <p:spPr>
          <a:xfrm>
            <a:off x="6349301" y="746057"/>
            <a:ext cx="574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D)</a:t>
            </a:r>
          </a:p>
        </p:txBody>
      </p:sp>
    </p:spTree>
    <p:extLst>
      <p:ext uri="{BB962C8B-B14F-4D97-AF65-F5344CB8AC3E}">
        <p14:creationId xmlns:p14="http://schemas.microsoft.com/office/powerpoint/2010/main" val="422911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39" y="167640"/>
            <a:ext cx="8666117" cy="2423160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dirty="0"/>
              <a:t>Ex: A tutoring centre charges $10 for the registration fee and then $20 per hour of tutoring.  </a:t>
            </a:r>
          </a:p>
          <a:p>
            <a:pPr>
              <a:buNone/>
            </a:pPr>
            <a:r>
              <a:rPr lang="en-CA" dirty="0" err="1"/>
              <a:t>i</a:t>
            </a:r>
            <a:r>
              <a:rPr lang="en-CA" dirty="0"/>
              <a:t>) Make a table of values   </a:t>
            </a:r>
          </a:p>
          <a:p>
            <a:pPr>
              <a:buNone/>
            </a:pPr>
            <a:r>
              <a:rPr lang="en-CA" dirty="0"/>
              <a:t>ii)  Graph the data  </a:t>
            </a:r>
          </a:p>
          <a:p>
            <a:pPr>
              <a:buNone/>
            </a:pPr>
            <a:r>
              <a:rPr lang="en-CA" dirty="0"/>
              <a:t>iii)  Find the cost for 6 </a:t>
            </a:r>
            <a:br>
              <a:rPr lang="en-CA" dirty="0"/>
            </a:br>
            <a:r>
              <a:rPr lang="en-CA" dirty="0"/>
              <a:t>hours of tutoring</a:t>
            </a:r>
          </a:p>
        </p:txBody>
      </p:sp>
      <p:grpSp>
        <p:nvGrpSpPr>
          <p:cNvPr id="4" name="Group 6"/>
          <p:cNvGrpSpPr>
            <a:grpSpLocks noChangeAspect="1"/>
          </p:cNvGrpSpPr>
          <p:nvPr/>
        </p:nvGrpSpPr>
        <p:grpSpPr bwMode="auto">
          <a:xfrm>
            <a:off x="5224891" y="1007334"/>
            <a:ext cx="3750064" cy="5468882"/>
            <a:chOff x="-1218" y="336"/>
            <a:chExt cx="8196" cy="3777"/>
          </a:xfrm>
        </p:grpSpPr>
        <p:sp>
          <p:nvSpPr>
            <p:cNvPr id="5" name="Line 23"/>
            <p:cNvSpPr>
              <a:spLocks noChangeShapeType="1"/>
            </p:cNvSpPr>
            <p:nvPr/>
          </p:nvSpPr>
          <p:spPr bwMode="auto">
            <a:xfrm flipV="1">
              <a:off x="547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" name="Line 52"/>
            <p:cNvSpPr>
              <a:spLocks noChangeShapeType="1"/>
            </p:cNvSpPr>
            <p:nvPr/>
          </p:nvSpPr>
          <p:spPr bwMode="auto">
            <a:xfrm>
              <a:off x="-1206" y="98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" name="AutoShape 5"/>
            <p:cNvSpPr>
              <a:spLocks noChangeAspect="1" noChangeArrowheads="1" noTextEdit="1"/>
            </p:cNvSpPr>
            <p:nvPr/>
          </p:nvSpPr>
          <p:spPr bwMode="auto">
            <a:xfrm>
              <a:off x="-1218" y="342"/>
              <a:ext cx="8196" cy="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solidFill>
              <a:srgbClr val="FFFFFF"/>
            </a:solidFill>
            <a:ln w="6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27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28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01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102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75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176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250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V="1">
              <a:off x="2508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324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325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399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399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734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4740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547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V="1">
              <a:off x="6216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6222" y="348"/>
              <a:ext cx="0" cy="3618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-1206" y="375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-1206" y="375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-1206" y="353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-1206" y="354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>
              <a:off x="-1206" y="332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>
              <a:off x="-1206" y="333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>
              <a:off x="-1206" y="310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>
              <a:off x="-1206" y="311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>
              <a:off x="-1206" y="289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-1206" y="290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-1206" y="268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-1206" y="269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8" name="Line 38"/>
            <p:cNvSpPr>
              <a:spLocks noChangeShapeType="1"/>
            </p:cNvSpPr>
            <p:nvPr/>
          </p:nvSpPr>
          <p:spPr bwMode="auto">
            <a:xfrm>
              <a:off x="-1206" y="247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39" name="Line 39"/>
            <p:cNvSpPr>
              <a:spLocks noChangeShapeType="1"/>
            </p:cNvSpPr>
            <p:nvPr/>
          </p:nvSpPr>
          <p:spPr bwMode="auto">
            <a:xfrm>
              <a:off x="-1206" y="247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-1206" y="226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-1206" y="226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-1206" y="204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-1206" y="205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-1206" y="183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-1206" y="1842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6" name="Line 46"/>
            <p:cNvSpPr>
              <a:spLocks noChangeShapeType="1"/>
            </p:cNvSpPr>
            <p:nvPr/>
          </p:nvSpPr>
          <p:spPr bwMode="auto">
            <a:xfrm>
              <a:off x="-1206" y="162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7" name="Line 47"/>
            <p:cNvSpPr>
              <a:spLocks noChangeShapeType="1"/>
            </p:cNvSpPr>
            <p:nvPr/>
          </p:nvSpPr>
          <p:spPr bwMode="auto">
            <a:xfrm>
              <a:off x="-1206" y="162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8" name="Line 48"/>
            <p:cNvSpPr>
              <a:spLocks noChangeShapeType="1"/>
            </p:cNvSpPr>
            <p:nvPr/>
          </p:nvSpPr>
          <p:spPr bwMode="auto">
            <a:xfrm>
              <a:off x="-1206" y="141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49" name="Line 49"/>
            <p:cNvSpPr>
              <a:spLocks noChangeShapeType="1"/>
            </p:cNvSpPr>
            <p:nvPr/>
          </p:nvSpPr>
          <p:spPr bwMode="auto">
            <a:xfrm>
              <a:off x="-1206" y="141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0" name="Line 50"/>
            <p:cNvSpPr>
              <a:spLocks noChangeShapeType="1"/>
            </p:cNvSpPr>
            <p:nvPr/>
          </p:nvSpPr>
          <p:spPr bwMode="auto">
            <a:xfrm>
              <a:off x="-1206" y="120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1" name="Line 51"/>
            <p:cNvSpPr>
              <a:spLocks noChangeShapeType="1"/>
            </p:cNvSpPr>
            <p:nvPr/>
          </p:nvSpPr>
          <p:spPr bwMode="auto">
            <a:xfrm>
              <a:off x="-1206" y="1206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2" name="Line 53"/>
            <p:cNvSpPr>
              <a:spLocks noChangeShapeType="1"/>
            </p:cNvSpPr>
            <p:nvPr/>
          </p:nvSpPr>
          <p:spPr bwMode="auto">
            <a:xfrm>
              <a:off x="-1206" y="99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3" name="Line 54"/>
            <p:cNvSpPr>
              <a:spLocks noChangeShapeType="1"/>
            </p:cNvSpPr>
            <p:nvPr/>
          </p:nvSpPr>
          <p:spPr bwMode="auto">
            <a:xfrm>
              <a:off x="-1206" y="77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4" name="Line 55"/>
            <p:cNvSpPr>
              <a:spLocks noChangeShapeType="1"/>
            </p:cNvSpPr>
            <p:nvPr/>
          </p:nvSpPr>
          <p:spPr bwMode="auto">
            <a:xfrm>
              <a:off x="-1206" y="780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5" name="Line 56"/>
            <p:cNvSpPr>
              <a:spLocks noChangeShapeType="1"/>
            </p:cNvSpPr>
            <p:nvPr/>
          </p:nvSpPr>
          <p:spPr bwMode="auto">
            <a:xfrm>
              <a:off x="-1206" y="558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6" name="Line 57"/>
            <p:cNvSpPr>
              <a:spLocks noChangeShapeType="1"/>
            </p:cNvSpPr>
            <p:nvPr/>
          </p:nvSpPr>
          <p:spPr bwMode="auto">
            <a:xfrm>
              <a:off x="-1206" y="564"/>
              <a:ext cx="8178" cy="0"/>
            </a:xfrm>
            <a:prstGeom prst="line">
              <a:avLst/>
            </a:prstGeom>
            <a:noFill/>
            <a:ln w="6">
              <a:solidFill>
                <a:srgbClr val="80808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7" name="Line 58"/>
            <p:cNvSpPr>
              <a:spLocks noChangeShapeType="1"/>
            </p:cNvSpPr>
            <p:nvPr/>
          </p:nvSpPr>
          <p:spPr bwMode="auto">
            <a:xfrm flipV="1">
              <a:off x="-474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8" name="Line 59"/>
            <p:cNvSpPr>
              <a:spLocks noChangeShapeType="1"/>
            </p:cNvSpPr>
            <p:nvPr/>
          </p:nvSpPr>
          <p:spPr bwMode="auto">
            <a:xfrm flipV="1">
              <a:off x="-468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59" name="Line 60"/>
            <p:cNvSpPr>
              <a:spLocks noChangeShapeType="1"/>
            </p:cNvSpPr>
            <p:nvPr/>
          </p:nvSpPr>
          <p:spPr bwMode="auto">
            <a:xfrm flipV="1">
              <a:off x="-462" y="348"/>
              <a:ext cx="0" cy="3618"/>
            </a:xfrm>
            <a:prstGeom prst="line">
              <a:avLst/>
            </a:prstGeom>
            <a:noFill/>
            <a:ln w="6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0" name="Line 61"/>
            <p:cNvSpPr>
              <a:spLocks noChangeShapeType="1"/>
            </p:cNvSpPr>
            <p:nvPr/>
          </p:nvSpPr>
          <p:spPr bwMode="auto">
            <a:xfrm flipV="1">
              <a:off x="-456" y="348"/>
              <a:ext cx="0" cy="3618"/>
            </a:xfrm>
            <a:prstGeom prst="line">
              <a:avLst/>
            </a:prstGeom>
            <a:noFill/>
            <a:ln w="25400">
              <a:solidFill>
                <a:srgbClr val="8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1" name="Rectangle 62"/>
            <p:cNvSpPr>
              <a:spLocks noChangeArrowheads="1"/>
            </p:cNvSpPr>
            <p:nvPr/>
          </p:nvSpPr>
          <p:spPr bwMode="auto">
            <a:xfrm>
              <a:off x="-390" y="336"/>
              <a:ext cx="10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1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Times New Roman" pitchFamily="18" charset="0"/>
                  <a:cs typeface="Arial" pitchFamily="34" charset="0"/>
                </a:rPr>
                <a:t>y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Freeform 63"/>
            <p:cNvSpPr>
              <a:spLocks/>
            </p:cNvSpPr>
            <p:nvPr/>
          </p:nvSpPr>
          <p:spPr bwMode="auto">
            <a:xfrm>
              <a:off x="-516" y="354"/>
              <a:ext cx="108" cy="54"/>
            </a:xfrm>
            <a:custGeom>
              <a:avLst/>
              <a:gdLst>
                <a:gd name="T0" fmla="*/ 0 w 108"/>
                <a:gd name="T1" fmla="*/ 54 h 54"/>
                <a:gd name="T2" fmla="*/ 54 w 108"/>
                <a:gd name="T3" fmla="*/ 0 h 54"/>
                <a:gd name="T4" fmla="*/ 108 w 108"/>
                <a:gd name="T5" fmla="*/ 54 h 54"/>
                <a:gd name="T6" fmla="*/ 0 w 108"/>
                <a:gd name="T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54">
                  <a:moveTo>
                    <a:pt x="0" y="54"/>
                  </a:moveTo>
                  <a:lnTo>
                    <a:pt x="54" y="0"/>
                  </a:lnTo>
                  <a:lnTo>
                    <a:pt x="108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800000"/>
            </a:solidFill>
            <a:ln w="6">
              <a:solidFill>
                <a:srgbClr val="8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3" name="Rectangle 64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4" name="Rectangle 65"/>
            <p:cNvSpPr>
              <a:spLocks noChangeArrowheads="1"/>
            </p:cNvSpPr>
            <p:nvPr/>
          </p:nvSpPr>
          <p:spPr bwMode="auto">
            <a:xfrm>
              <a:off x="-438" y="3941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Line 66"/>
            <p:cNvSpPr>
              <a:spLocks noChangeShapeType="1"/>
            </p:cNvSpPr>
            <p:nvPr/>
          </p:nvSpPr>
          <p:spPr bwMode="auto">
            <a:xfrm>
              <a:off x="28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6" name="Rectangle 67"/>
            <p:cNvSpPr>
              <a:spLocks noChangeArrowheads="1"/>
            </p:cNvSpPr>
            <p:nvPr/>
          </p:nvSpPr>
          <p:spPr bwMode="auto">
            <a:xfrm>
              <a:off x="288" y="3952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Line 68"/>
            <p:cNvSpPr>
              <a:spLocks noChangeShapeType="1"/>
            </p:cNvSpPr>
            <p:nvPr/>
          </p:nvSpPr>
          <p:spPr bwMode="auto">
            <a:xfrm>
              <a:off x="102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68" name="Rectangle 69"/>
            <p:cNvSpPr>
              <a:spLocks noChangeArrowheads="1"/>
            </p:cNvSpPr>
            <p:nvPr/>
          </p:nvSpPr>
          <p:spPr bwMode="auto">
            <a:xfrm>
              <a:off x="1026" y="3952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Line 70"/>
            <p:cNvSpPr>
              <a:spLocks noChangeShapeType="1"/>
            </p:cNvSpPr>
            <p:nvPr/>
          </p:nvSpPr>
          <p:spPr bwMode="auto">
            <a:xfrm>
              <a:off x="1764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0" name="Rectangle 71"/>
            <p:cNvSpPr>
              <a:spLocks noChangeArrowheads="1"/>
            </p:cNvSpPr>
            <p:nvPr/>
          </p:nvSpPr>
          <p:spPr bwMode="auto">
            <a:xfrm>
              <a:off x="1770" y="3952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Line 72"/>
            <p:cNvSpPr>
              <a:spLocks noChangeShapeType="1"/>
            </p:cNvSpPr>
            <p:nvPr/>
          </p:nvSpPr>
          <p:spPr bwMode="auto">
            <a:xfrm>
              <a:off x="250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2" name="Rectangle 73"/>
            <p:cNvSpPr>
              <a:spLocks noChangeArrowheads="1"/>
            </p:cNvSpPr>
            <p:nvPr/>
          </p:nvSpPr>
          <p:spPr bwMode="auto">
            <a:xfrm>
              <a:off x="2514" y="3952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Line 74"/>
            <p:cNvSpPr>
              <a:spLocks noChangeShapeType="1"/>
            </p:cNvSpPr>
            <p:nvPr/>
          </p:nvSpPr>
          <p:spPr bwMode="auto">
            <a:xfrm>
              <a:off x="325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4" name="Rectangle 75"/>
            <p:cNvSpPr>
              <a:spLocks noChangeArrowheads="1"/>
            </p:cNvSpPr>
            <p:nvPr/>
          </p:nvSpPr>
          <p:spPr bwMode="auto">
            <a:xfrm>
              <a:off x="3258" y="3952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5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Line 76"/>
            <p:cNvSpPr>
              <a:spLocks noChangeShapeType="1"/>
            </p:cNvSpPr>
            <p:nvPr/>
          </p:nvSpPr>
          <p:spPr bwMode="auto">
            <a:xfrm>
              <a:off x="3996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6" name="Rectangle 77"/>
            <p:cNvSpPr>
              <a:spLocks noChangeArrowheads="1"/>
            </p:cNvSpPr>
            <p:nvPr/>
          </p:nvSpPr>
          <p:spPr bwMode="auto">
            <a:xfrm>
              <a:off x="4002" y="3941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>
              <a:off x="4740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78" name="Rectangle 79"/>
            <p:cNvSpPr>
              <a:spLocks noChangeArrowheads="1"/>
            </p:cNvSpPr>
            <p:nvPr/>
          </p:nvSpPr>
          <p:spPr bwMode="auto">
            <a:xfrm>
              <a:off x="4710" y="3963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>
              <a:off x="5478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0" name="Rectangle 81"/>
            <p:cNvSpPr>
              <a:spLocks noChangeArrowheads="1"/>
            </p:cNvSpPr>
            <p:nvPr/>
          </p:nvSpPr>
          <p:spPr bwMode="auto">
            <a:xfrm>
              <a:off x="5448" y="3963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>
              <a:off x="6222" y="3936"/>
              <a:ext cx="0" cy="66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2" name="Rectangle 83"/>
            <p:cNvSpPr>
              <a:spLocks noChangeArrowheads="1"/>
            </p:cNvSpPr>
            <p:nvPr/>
          </p:nvSpPr>
          <p:spPr bwMode="auto">
            <a:xfrm>
              <a:off x="6192" y="3963"/>
              <a:ext cx="12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9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4"/>
            <p:cNvSpPr>
              <a:spLocks noChangeArrowheads="1"/>
            </p:cNvSpPr>
            <p:nvPr/>
          </p:nvSpPr>
          <p:spPr bwMode="auto">
            <a:xfrm>
              <a:off x="-618" y="3480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Line 85"/>
            <p:cNvSpPr>
              <a:spLocks noChangeShapeType="1"/>
            </p:cNvSpPr>
            <p:nvPr/>
          </p:nvSpPr>
          <p:spPr bwMode="auto">
            <a:xfrm>
              <a:off x="-492" y="354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5" name="Rectangle 86"/>
            <p:cNvSpPr>
              <a:spLocks noChangeArrowheads="1"/>
            </p:cNvSpPr>
            <p:nvPr/>
          </p:nvSpPr>
          <p:spPr bwMode="auto">
            <a:xfrm>
              <a:off x="-618" y="305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Line 87"/>
            <p:cNvSpPr>
              <a:spLocks noChangeShapeType="1"/>
            </p:cNvSpPr>
            <p:nvPr/>
          </p:nvSpPr>
          <p:spPr bwMode="auto">
            <a:xfrm>
              <a:off x="-492" y="311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7" name="Rectangle 88"/>
            <p:cNvSpPr>
              <a:spLocks noChangeArrowheads="1"/>
            </p:cNvSpPr>
            <p:nvPr/>
          </p:nvSpPr>
          <p:spPr bwMode="auto">
            <a:xfrm>
              <a:off x="-618" y="2634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Line 89"/>
            <p:cNvSpPr>
              <a:spLocks noChangeShapeType="1"/>
            </p:cNvSpPr>
            <p:nvPr/>
          </p:nvSpPr>
          <p:spPr bwMode="auto">
            <a:xfrm>
              <a:off x="-492" y="269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89" name="Rectangle 90"/>
            <p:cNvSpPr>
              <a:spLocks noChangeArrowheads="1"/>
            </p:cNvSpPr>
            <p:nvPr/>
          </p:nvSpPr>
          <p:spPr bwMode="auto">
            <a:xfrm>
              <a:off x="-618" y="2208"/>
              <a:ext cx="1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>
              <a:off x="-492" y="2268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1" name="Rectangle 92"/>
            <p:cNvSpPr>
              <a:spLocks noChangeArrowheads="1"/>
            </p:cNvSpPr>
            <p:nvPr/>
          </p:nvSpPr>
          <p:spPr bwMode="auto">
            <a:xfrm>
              <a:off x="-678" y="1782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Line 93"/>
            <p:cNvSpPr>
              <a:spLocks noChangeShapeType="1"/>
            </p:cNvSpPr>
            <p:nvPr/>
          </p:nvSpPr>
          <p:spPr bwMode="auto">
            <a:xfrm>
              <a:off x="-492" y="1842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3" name="Rectangle 94"/>
            <p:cNvSpPr>
              <a:spLocks noChangeArrowheads="1"/>
            </p:cNvSpPr>
            <p:nvPr/>
          </p:nvSpPr>
          <p:spPr bwMode="auto">
            <a:xfrm>
              <a:off x="-678" y="1356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Line 95"/>
            <p:cNvSpPr>
              <a:spLocks noChangeShapeType="1"/>
            </p:cNvSpPr>
            <p:nvPr/>
          </p:nvSpPr>
          <p:spPr bwMode="auto">
            <a:xfrm>
              <a:off x="-492" y="1416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5" name="Rectangle 96"/>
            <p:cNvSpPr>
              <a:spLocks noChangeArrowheads="1"/>
            </p:cNvSpPr>
            <p:nvPr/>
          </p:nvSpPr>
          <p:spPr bwMode="auto">
            <a:xfrm>
              <a:off x="-678" y="930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140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Line 97"/>
            <p:cNvSpPr>
              <a:spLocks noChangeShapeType="1"/>
            </p:cNvSpPr>
            <p:nvPr/>
          </p:nvSpPr>
          <p:spPr bwMode="auto">
            <a:xfrm>
              <a:off x="-492" y="990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7" name="Rectangle 98"/>
            <p:cNvSpPr>
              <a:spLocks noChangeArrowheads="1"/>
            </p:cNvSpPr>
            <p:nvPr/>
          </p:nvSpPr>
          <p:spPr bwMode="auto">
            <a:xfrm>
              <a:off x="-678" y="504"/>
              <a:ext cx="24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>
                  <a:ln>
                    <a:noFill/>
                  </a:ln>
                  <a:solidFill>
                    <a:srgbClr val="000080"/>
                  </a:solidFill>
                  <a:effectLst/>
                  <a:latin typeface="Courier New" pitchFamily="49" charset="0"/>
                  <a:cs typeface="Arial" pitchFamily="34" charset="0"/>
                </a:rPr>
                <a:t>160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Line 99"/>
            <p:cNvSpPr>
              <a:spLocks noChangeShapeType="1"/>
            </p:cNvSpPr>
            <p:nvPr/>
          </p:nvSpPr>
          <p:spPr bwMode="auto">
            <a:xfrm>
              <a:off x="-492" y="564"/>
              <a:ext cx="66" cy="0"/>
            </a:xfrm>
            <a:prstGeom prst="line">
              <a:avLst/>
            </a:prstGeom>
            <a:noFill/>
            <a:ln w="6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  <p:sp>
          <p:nvSpPr>
            <p:cNvPr id="99" name="Rectangle 100"/>
            <p:cNvSpPr>
              <a:spLocks noChangeArrowheads="1"/>
            </p:cNvSpPr>
            <p:nvPr/>
          </p:nvSpPr>
          <p:spPr bwMode="auto">
            <a:xfrm>
              <a:off x="-1212" y="348"/>
              <a:ext cx="8184" cy="3624"/>
            </a:xfrm>
            <a:prstGeom prst="rect">
              <a:avLst/>
            </a:prstGeom>
            <a:noFill/>
            <a:ln w="12">
              <a:solidFill>
                <a:srgbClr val="8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CA"/>
            </a:p>
          </p:txBody>
        </p:sp>
      </p:grpSp>
      <p:graphicFrame>
        <p:nvGraphicFramePr>
          <p:cNvPr id="101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764284"/>
              </p:ext>
            </p:extLst>
          </p:nvPr>
        </p:nvGraphicFramePr>
        <p:xfrm>
          <a:off x="114618" y="2418398"/>
          <a:ext cx="1854200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015920" imgH="2539800" progId="Equation.DSMT4">
                  <p:embed/>
                </p:oleObj>
              </mc:Choice>
              <mc:Fallback>
                <p:oleObj name="Equation" r:id="rId4" imgW="1015920" imgH="2539800" progId="Equation.DSMT4">
                  <p:embed/>
                  <p:pic>
                    <p:nvPicPr>
                      <p:cNvPr id="101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18" y="2418398"/>
                        <a:ext cx="1854200" cy="464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143832"/>
              </p:ext>
            </p:extLst>
          </p:nvPr>
        </p:nvGraphicFramePr>
        <p:xfrm>
          <a:off x="1316038" y="2862898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90440" imgH="177480" progId="Equation.DSMT4">
                  <p:embed/>
                </p:oleObj>
              </mc:Choice>
              <mc:Fallback>
                <p:oleObj name="Equation" r:id="rId6" imgW="190440" imgH="177480" progId="Equation.DSMT4">
                  <p:embed/>
                  <p:pic>
                    <p:nvPicPr>
                      <p:cNvPr id="102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2862898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81312"/>
              </p:ext>
            </p:extLst>
          </p:nvPr>
        </p:nvGraphicFramePr>
        <p:xfrm>
          <a:off x="1301750" y="3307398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103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0" y="3307398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10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345014"/>
              </p:ext>
            </p:extLst>
          </p:nvPr>
        </p:nvGraphicFramePr>
        <p:xfrm>
          <a:off x="1314855" y="3694140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90440" imgH="177480" progId="Equation.DSMT4">
                  <p:embed/>
                </p:oleObj>
              </mc:Choice>
              <mc:Fallback>
                <p:oleObj name="Equation" r:id="rId10" imgW="190440" imgH="177480" progId="Equation.DSMT4">
                  <p:embed/>
                  <p:pic>
                    <p:nvPicPr>
                      <p:cNvPr id="104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855" y="3694140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10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958609"/>
              </p:ext>
            </p:extLst>
          </p:nvPr>
        </p:nvGraphicFramePr>
        <p:xfrm>
          <a:off x="1312863" y="4096385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90440" imgH="177480" progId="Equation.DSMT4">
                  <p:embed/>
                </p:oleObj>
              </mc:Choice>
              <mc:Fallback>
                <p:oleObj name="Equation" r:id="rId12" imgW="190440" imgH="177480" progId="Equation.DSMT4">
                  <p:embed/>
                  <p:pic>
                    <p:nvPicPr>
                      <p:cNvPr id="105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096385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93792"/>
              </p:ext>
            </p:extLst>
          </p:nvPr>
        </p:nvGraphicFramePr>
        <p:xfrm>
          <a:off x="1312863" y="4498023"/>
          <a:ext cx="3778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90440" imgH="177480" progId="Equation.DSMT4">
                  <p:embed/>
                </p:oleObj>
              </mc:Choice>
              <mc:Fallback>
                <p:oleObj name="Equation" r:id="rId14" imgW="190440" imgH="177480" progId="Equation.DSMT4">
                  <p:embed/>
                  <p:pic>
                    <p:nvPicPr>
                      <p:cNvPr id="106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498023"/>
                        <a:ext cx="3778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7600053"/>
              </p:ext>
            </p:extLst>
          </p:nvPr>
        </p:nvGraphicFramePr>
        <p:xfrm>
          <a:off x="1233488" y="4926648"/>
          <a:ext cx="530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266400" imgH="177480" progId="Equation.DSMT4">
                  <p:embed/>
                </p:oleObj>
              </mc:Choice>
              <mc:Fallback>
                <p:oleObj name="Equation" r:id="rId16" imgW="266400" imgH="177480" progId="Equation.DSMT4">
                  <p:embed/>
                  <p:pic>
                    <p:nvPicPr>
                      <p:cNvPr id="107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4926648"/>
                        <a:ext cx="530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38065"/>
              </p:ext>
            </p:extLst>
          </p:nvPr>
        </p:nvGraphicFramePr>
        <p:xfrm>
          <a:off x="1250950" y="5356860"/>
          <a:ext cx="530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266400" imgH="177480" progId="Equation.DSMT4">
                  <p:embed/>
                </p:oleObj>
              </mc:Choice>
              <mc:Fallback>
                <p:oleObj name="Equation" r:id="rId18" imgW="266400" imgH="177480" progId="Equation.DSMT4">
                  <p:embed/>
                  <p:pic>
                    <p:nvPicPr>
                      <p:cNvPr id="108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5356860"/>
                        <a:ext cx="530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2636502"/>
              </p:ext>
            </p:extLst>
          </p:nvPr>
        </p:nvGraphicFramePr>
        <p:xfrm>
          <a:off x="1227138" y="5785485"/>
          <a:ext cx="530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266400" imgH="177480" progId="Equation.DSMT4">
                  <p:embed/>
                </p:oleObj>
              </mc:Choice>
              <mc:Fallback>
                <p:oleObj name="Equation" r:id="rId20" imgW="266400" imgH="177480" progId="Equation.DSMT4">
                  <p:embed/>
                  <p:pic>
                    <p:nvPicPr>
                      <p:cNvPr id="109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5785485"/>
                        <a:ext cx="530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" name="Object 1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620659"/>
              </p:ext>
            </p:extLst>
          </p:nvPr>
        </p:nvGraphicFramePr>
        <p:xfrm>
          <a:off x="1230313" y="6201410"/>
          <a:ext cx="530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266400" imgH="177480" progId="Equation.DSMT4">
                  <p:embed/>
                </p:oleObj>
              </mc:Choice>
              <mc:Fallback>
                <p:oleObj name="Equation" r:id="rId22" imgW="266400" imgH="177480" progId="Equation.DSMT4">
                  <p:embed/>
                  <p:pic>
                    <p:nvPicPr>
                      <p:cNvPr id="110" name="Object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313" y="6201410"/>
                        <a:ext cx="530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510707"/>
              </p:ext>
            </p:extLst>
          </p:nvPr>
        </p:nvGraphicFramePr>
        <p:xfrm>
          <a:off x="1219200" y="6603048"/>
          <a:ext cx="5302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266400" imgH="177480" progId="Equation.DSMT4">
                  <p:embed/>
                </p:oleObj>
              </mc:Choice>
              <mc:Fallback>
                <p:oleObj name="Equation" r:id="rId24" imgW="266400" imgH="177480" progId="Equation.DSMT4">
                  <p:embed/>
                  <p:pic>
                    <p:nvPicPr>
                      <p:cNvPr id="111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6603048"/>
                        <a:ext cx="5302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" name="Oval 111"/>
          <p:cNvSpPr/>
          <p:nvPr/>
        </p:nvSpPr>
        <p:spPr>
          <a:xfrm>
            <a:off x="5522384" y="589147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3" name="Oval 112"/>
          <p:cNvSpPr/>
          <p:nvPr/>
        </p:nvSpPr>
        <p:spPr>
          <a:xfrm>
            <a:off x="5854899" y="5283241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4" name="Oval 113"/>
          <p:cNvSpPr/>
          <p:nvPr/>
        </p:nvSpPr>
        <p:spPr>
          <a:xfrm>
            <a:off x="6187414" y="467500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5" name="Oval 114"/>
          <p:cNvSpPr/>
          <p:nvPr/>
        </p:nvSpPr>
        <p:spPr>
          <a:xfrm>
            <a:off x="6535169" y="405014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6" name="Oval 115"/>
          <p:cNvSpPr/>
          <p:nvPr/>
        </p:nvSpPr>
        <p:spPr>
          <a:xfrm>
            <a:off x="6881539" y="342528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Oval 116"/>
          <p:cNvSpPr/>
          <p:nvPr/>
        </p:nvSpPr>
        <p:spPr>
          <a:xfrm>
            <a:off x="7227909" y="283090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8" name="Oval 117"/>
          <p:cNvSpPr/>
          <p:nvPr/>
        </p:nvSpPr>
        <p:spPr>
          <a:xfrm>
            <a:off x="7574279" y="222128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2" name="TextBox 121"/>
          <p:cNvSpPr txBox="1"/>
          <p:nvPr/>
        </p:nvSpPr>
        <p:spPr>
          <a:xfrm>
            <a:off x="1980075" y="2539752"/>
            <a:ext cx="2361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cost for 0 hours 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of  tutoring is $10</a:t>
            </a:r>
          </a:p>
        </p:txBody>
      </p:sp>
      <p:sp>
        <p:nvSpPr>
          <p:cNvPr id="123" name="Text Box 5"/>
          <p:cNvSpPr txBox="1">
            <a:spLocks noChangeArrowheads="1"/>
          </p:cNvSpPr>
          <p:nvPr/>
        </p:nvSpPr>
        <p:spPr bwMode="auto">
          <a:xfrm>
            <a:off x="0" y="6613525"/>
            <a:ext cx="405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26"/>
              </a:rPr>
              <a:t>www.BCMath.ca</a:t>
            </a:r>
            <a:r>
              <a:rPr lang="en-US" sz="1000" dirty="0"/>
              <a:t>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984993" y="3210312"/>
            <a:ext cx="244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For each hour, the cost increases by $20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39914" y="3896112"/>
            <a:ext cx="2716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This relationship is</a:t>
            </a:r>
            <a:br>
              <a:rPr lang="en-CA" dirty="0">
                <a:solidFill>
                  <a:srgbClr val="FF0000"/>
                </a:solidFill>
              </a:rPr>
            </a:br>
            <a:r>
              <a:rPr lang="en-CA" dirty="0">
                <a:solidFill>
                  <a:srgbClr val="FF0000"/>
                </a:solidFill>
              </a:rPr>
              <a:t>linear because the points on the graph can make a straight line 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7618399" y="2332122"/>
            <a:ext cx="0" cy="3923690"/>
          </a:xfrm>
          <a:prstGeom prst="line">
            <a:avLst/>
          </a:prstGeom>
          <a:ln w="41275"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 flipV="1">
            <a:off x="5534634" y="2267047"/>
            <a:ext cx="1974336" cy="0"/>
          </a:xfrm>
          <a:prstGeom prst="line">
            <a:avLst/>
          </a:prstGeom>
          <a:ln w="41275">
            <a:solidFill>
              <a:srgbClr val="00B0F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/>
          <p:cNvSpPr txBox="1"/>
          <p:nvPr/>
        </p:nvSpPr>
        <p:spPr>
          <a:xfrm>
            <a:off x="1961834" y="5145792"/>
            <a:ext cx="2274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</a:rPr>
              <a:t>The cost for 6 hours of tutoring         </a:t>
            </a:r>
          </a:p>
        </p:txBody>
      </p:sp>
      <p:sp>
        <p:nvSpPr>
          <p:cNvPr id="119" name="Oval 118"/>
          <p:cNvSpPr/>
          <p:nvPr/>
        </p:nvSpPr>
        <p:spPr>
          <a:xfrm>
            <a:off x="7906794" y="159642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0" name="Oval 119"/>
          <p:cNvSpPr/>
          <p:nvPr/>
        </p:nvSpPr>
        <p:spPr>
          <a:xfrm>
            <a:off x="8253164" y="986806"/>
            <a:ext cx="110836" cy="110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1" name="Straight Connector 130"/>
          <p:cNvCxnSpPr>
            <a:endCxn id="112" idx="4"/>
          </p:cNvCxnSpPr>
          <p:nvPr/>
        </p:nvCxnSpPr>
        <p:spPr>
          <a:xfrm flipH="1">
            <a:off x="5577802" y="948135"/>
            <a:ext cx="2769368" cy="50541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1977074" y="5801112"/>
            <a:ext cx="14519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200" dirty="0">
                <a:solidFill>
                  <a:srgbClr val="FF0000"/>
                </a:solidFill>
              </a:rPr>
              <a:t>is $130</a:t>
            </a: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5436330" y="6266895"/>
            <a:ext cx="368808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5203610" y="594465"/>
            <a:ext cx="408844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200" b="1" dirty="0">
                <a:solidFill>
                  <a:srgbClr val="FF0000"/>
                </a:solidFill>
              </a:rPr>
              <a:t>Cost </a:t>
            </a:r>
            <a:r>
              <a:rPr lang="en-CA" sz="2200" b="1" dirty="0" err="1">
                <a:solidFill>
                  <a:srgbClr val="FF0000"/>
                </a:solidFill>
              </a:rPr>
              <a:t>vs</a:t>
            </a:r>
            <a:r>
              <a:rPr lang="en-CA" sz="2200" b="1" dirty="0">
                <a:solidFill>
                  <a:srgbClr val="FF0000"/>
                </a:solidFill>
              </a:rPr>
              <a:t> Hours of Tutoring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4147035" y="3385932"/>
            <a:ext cx="1453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</a:rPr>
              <a:t>Cost ($)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144573" y="6396335"/>
            <a:ext cx="2003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b="1" dirty="0">
                <a:solidFill>
                  <a:srgbClr val="FF0000"/>
                </a:solidFill>
              </a:rPr>
              <a:t>Hours (h)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0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1000"/>
                            </p:stCondLst>
                            <p:childTnLst>
                              <p:par>
                                <p:cTn id="26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500"/>
                            </p:stCondLst>
                            <p:childTnLst>
                              <p:par>
                                <p:cTn id="2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000"/>
                            </p:stCondLst>
                            <p:childTnLst>
                              <p:par>
                                <p:cTn id="27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1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22" grpId="0"/>
      <p:bldP spid="124" grpId="0"/>
      <p:bldP spid="125" grpId="0"/>
      <p:bldP spid="130" grpId="0"/>
      <p:bldP spid="119" grpId="0" animBg="1"/>
      <p:bldP spid="120" grpId="0" animBg="1"/>
      <p:bldP spid="134" grpId="0"/>
      <p:bldP spid="138" grpId="0" animBg="1"/>
      <p:bldP spid="139" grpId="0"/>
      <p:bldP spid="1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GENSWF_OUTPUT_FILE_NAME" val="m8pch101"/>
  <p:tag name="ISPRING_RESOURCE_PATHS_HASH" val="503b8985c2188afbbbe7fcbdfa8b223a4512"/>
  <p:tag name="ISPRING_RESOURCE_PATHS_HASH_2" val="5afe45dd93757305bb5ae24904fcbb4c0aa224d"/>
  <p:tag name="ISPRING_ULTRA_SCORM_COURSE_ID" val="B7EB83D0-C4BE-4D18-982C-BFF7C80D84EB"/>
  <p:tag name="ISPRING_SCORM_RATE_SLIDES" val="1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10.1 Linear Relations"/>
  <p:tag name="ISPRING_RESOURCE_PATHS_HASH_PRESENTER" val="7d7ccd82a2a4fc2a4c54fe5c3daf113361ca7d"/>
  <p:tag name="ISPRING_PLAYERS_CUSTOMIZATION_2" val="UEsDBBQAAgAIAIChh1AZ0s9XgAMAAE0MAAAYAAAAbm9uZS9jb21tb25fbWVzc2FnZXMubG5nrVfBbts4EL0X6D8QAnrbTbu3PTgOZInJEpZFVaLrpBeCkRiHqCR6Rcmp9+t3SNleu4tAdpyLIJHmvJl5b2bo0c3PqkRr2Ril62vvj6svHpJ1rgtVL6+9Obv9/U8PmVbUhSh1La+9WnvoZvzxw6gU9bITSwnvHz8gNKqkMfBpxvbrv2+kimsvmXA/CHCWkUmEeRL5DzjlWYBjPyWUx5TxbJ4kNGU49MbsWSKjqq4ULfiElEG1bpHpVivdtLJAqkYt/ETkOSCoR1WqdoMqXcjR5y3msAvZlMQc4O37bplEhD3wGQ2xN8a1eCzBjbyRskaNFIVsLsGIaTrzo63xUJnLrS98hsFmOu1xghTDQsgXhP3ljQOwaVP1otpnpLJVA2wiuRZl1+d0y/cQ3MQPppxR7icJn8wZozGP/AmOvPFE5D+GTgc0ZimNeOLHOOIxvmfe2D7PO5ek+Js3ts/Bc/M0xTFIKSIh5iRzugroLImw09WD7tCzWEvUarRW8sWpSNataoCKUhVuI9ewUHeDTIR05kPaU5yxlASM0NgbZ7ppNr/14uzaZ90AnEFFz3bhMC0Pdn/VSAPQPRvaChpkXuhKqPpqCBpihOpJ/Cxb0DS0Wm1BPgKthDEvuimO4jsEGjJM4oBCCgN2YNwW494w+KigNzSNzNthY+Cl7zKzZWRB4pAuOHNCsGRUnWkh4dWqlK103iobishdVh7lkwZmSinWfdYA3dE0mKAZ1Ih/h/mE3oMGQHT0nBN06o3p9JwTDziDgHA2dCb2v5E732UE1LmTzk6aubBKKDfbxmaZWyvdGVixbIKAXPTm6jyYDH+dg2KIH71SAb3VXVddqjW0JCBbNoNAUJQBDkl8x7/OyXd+65PIdaBfaRYb18FFsRZ1LoHYXHRGog3sFapwe1ZiDv/vTv2DRLstyE/bWo5DfP/pXH+Oyv8V9Ym2ldWqHYK2Cdu6/xYvbDm96sIpob8Nfz9g34WZg5F8MT9Ho/8cjgaduDBTp7P1rp44pZzcJZ1Q3t4eD2bWURtjhEVwO4nB4HJ/9SpVpeAmcYLN+QzbjGbQbPrmcxTJQndl4YRVqh+uAcFg6ir5/2n41OjKrZbC7BLbN8CbS7zog0t70OSMqbjXxsn8HEjj7Sxl84nzOeP09hYm0tPT0AlGIPZ3uZCIvtgqXcHSL57uv4y7+I8+H/wP+BdQSwMEFAACAAgAgKGHUBUeYBujAAAAfwEAACkAAABub25l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gaGHUB9UimowAwAAxw4AACIAAABub25lL2ZsYXNoX3B1Ymxpc2hpbmdfc2V0dGluZ3MueG1s5ZfdT9swEMDf+1dYmXhcA9omTSgtYv2Qqo2CSGHwhNzYbU44duaPduWv3zluS9nKFr4ktj1UTey7353vzuc4OfheCDLj2oCSrWivuRsRLjPFQE5b0dmo//ZjRIylklGhJG9FUkXkoN1ISjcWYPKUW4uihiBGmv3StqLc2nI/jufzeRNMqf2sEs4i3zQzVcSl5oZLy3VcCrrAP7souYmWhBoA/BVKLtXajQYhSSAdKeYEJ8Ba0RCd7Qtq8igOEmOaXU+1cpJ1lFCa6Om4Fb3p9Lp73XcrmUDpQsGlD4dp46AftvuUMfAOUJHCDSc5h2mOnmKw5sBs7p9iL53EvzIqclgz9YyOwsVLu4TjhHI640tjOEKtpVmO+ta0J1QYnsSbQysx8CGkmYUZenarHvydOCFSV5ZK27bVDhE/Da4o8T2YZKI2jC3fyVgJjG3lFJZJMeZsSAseop1eg+yj0F5EJrQAsWhFxyWXJKUSkwuWCsjWusaNjQVbJbW/lD7UQAU5k4DVx8lRGt1aD4vKcqoN3/RqNWN8ZLP2V+UEIwvliIBrTqwiGF1X4FPOyWYKyESrohrFErHECECLM+Bzzg6qUC2B9xm6RBOFQ00sxVJwGyx8c3BDxnyiNHI5nWHh4jiYwG8+CFxSY26hdOXjTvpl0O1dDYbd3sWOXyBlMyqzB8KxnHhR2hfh0wWRyq70MBwZdYZXSWHAqrk6a2s+Pg3risY8P1M27vANFE7Q58SvA7KBfsGUv4yVhyT+jx7UNpvTWbXR/eat0LjFAVMSmDiRYUsCueyANYAZlURJsSA0w6ZsfNuYgXIGR0KDCGjzeA+DPpZp9TaFGTZJpRnXv0eyhcRGmfWVLnwyGfHnXyvqdkYYs1Hv9LAzGpwPRpdXo97FKJxGa/V4a/dMYt/Ut/d4f2i8xhZ/cto7rxP5IQahVoZ6aS3ccR2p4891pE7DmXSycR7VcgF7zDTsGewyAgrAInhFFfOUr4JQbc9cMX/NhvkHVv/6Pglrrz/tHQ0+HX/p/u+74KlxCG+rO1N8516TxFsvQH6mAAkFXqv8obi+NbU/vN9N4u1TjQbS7l4+240fUEsDBBQAAgAIAIGhh1BxV5SdFQEAANECAAAcAAAAbm9uZS9mbGFzaF9za2luX3NldHRpbmdzLnhtbI2S0U6DMBSG730KgveQTY2asCZu6I3RLNle4AAH0gx6SHsg4e2thQ1UiOtV+///19OeNjInqbwWtZGkNv7KFzeeF6VUkj4gs1SF+VbOmiezjZ80zKSClBSj4kCRrqD0xe2bG1Hokv9RZGtey+SQ4ljmYf20ja9Chhr328d497wE1FBgkEB6KjQ1KrP53Wu8iu8m+WE6bUhkfnYHGqYDg2bBusEoHNe9b6DFFyUrYNtnazCaITnn9ExJVO81GtsuZ4ocSmOJP/p4hH0J3WUzcwZmnCXkKCsU6znEOT2moJWFU49djSLXaIv8EvskKkhKfMcuIdDZ5yUy3H3R7ml7x6bCD8pQ1JqqmqNwIrmHGZ/Bzu1XFl9QSwMEFAACAAgAgaGHUNebcJYrAwAAbw4AACEAAABub25lL2h0bWxfcHVibGlzaGluZ19zZXR0aW5ncy54bWzdV01PGzEQvedXWFtxbLaolwolQTQfalRIEBsonJCzdrIjvPbWH0nDr+94nYRAA10oEaiHKNnxzJvxm/FztnH4KxdkxrUBJZvRfv1TRLhMFQM5bUbno97HLxExlkpGhZK8GUkVkcNWrVG4sQCTJdxadDUEYaQ5KGwzyqwtDuJ4Pp/XwRTaryrhLOKbeqryuNDccGm5jgtBF/hlFwU30RKhAgB+ciWXYa1ajZBGQDpRzAlOgDWjARb7zeYiioPDmKY3U62cZG0llCZ6Om5GH9rdzn7n88ongHQg59KzYVpo9GZ7QBkDn5+KBG45yThMMywUuZoDs5n/FXvvRvwnRokctkw9Rlvh3qVdguOCcjrly2RoodbSNMN4a1oTKgxvxJumlRt4BmlqYYaV3YWHeidOiMQVhdK2ZbVDiAfGFUr8CExjojaSLZ/JWAmktiwKpyQfczagOc7EaU9GZEJzEItmNCy4JAmV2FGwVEC6jjBubCzYspO9pfeRBirIuQQcOU5OkuguZ9hKmlFt+GYtqxXj+UxbP5QTjCyUIwJuOLGKIKcux18ZJ5vEk4lWeWkV1FhiBGDGGfA5Z4clQUvAxxJdYYrcYSTOXyG4DRl+OrglYz5RGnE5neG0oh1MwK8/C7igxtyB0lWNe8lxv9O97g863cs9v0HKZlSmzwTHIeJ5YXeCTxdEKruKQzpS6gwvm8KAlWtV9lZ/eRvWc4x9fqVu3MM3kDtBXxN+TcgG9A5bvpssz2n8XyuonDajs/Kg+8NbQuMRB2xJwMSFFNUK5FL3KgCmVBIlxYLQFKXYeNmYgXIGLUEgArR5eYUhHse0fJrCDEVSacb105BsIVEo057SuW8mI/7Sa0ad9gg5G3XPjtqj/kV/dHU96l6Owh20Do+3qmcj9lK+Xdn9VfFQ2Mdvp+ynZ92LKoQPcO+VGtNNKsENq3gNv1fxOgtX0enGNVSpBJSWaTgqKC4CcsDev6NB2foXAJ6clDBbrzwo7+B4/Pe73tprs00WSMJz8EG71ofKBCTdk/7X4XFnp0xANSredhT+lYnwtHoliu+9tjTire83NbTff0ls1X4DUEsDBBQAAgAIAIGhh1COc/b6agAAAOUAAAAaAAAAbm9uZS9odG1sX3NraW5fc2V0dGluZ3MuanOr5lIAAqUcJQUrhWowG8xPKi0pyc/TS87PK0nNK9HLyy/KTQSrUVJ2AwMlHZyK88tSiwgoTUtMTkUx1NTIwskFp0qEiSZO5i7OlsjqChLTU/WSEpOz04vyS/NSIMqcXV0MXYyVwKpquWoBUEsDBBQAAgAIAIGhh1C8fTX3SgAAAEkAAAAXAAAAbm9uZS9sb2NhbF9zZXR0aW5ncy54bWyzsa/IzVEoSy0qzszPs1Uy1DNQUkjNS85PycxLt1UKDXHTtVBSKC5JzEtJzMnPS7VVystXUrC347LJyU9OzAlOLSkBKizWt+MCAFBLAwQUAAIACACDoYdQqOVJCL4FAADcFQAAJgAAAHVuaXZlcnNhbC1uby12aWRlby9jb21tb25fbWVzc2FnZXMubG5nrVjdbts2FL4v0HcgBBTYgC5tB7QYhsQFLTGxEFlSRTpuNgwCIzEOEUn09OMku9rT7MH2JDukZMduV0hKemHDony+c0h+3zmHPP54n2doI8pKquLEenf01kKiSFQqi9WJtWCnP/1ioarmRcozVYgTq1AW+jh5+eI448Wq4SsBv1++QOg4F1UFj9VEPz0+I5meWOE0xrZNKHWnHolDD1+SKKY28XHkBrEfsJguwjCIGHGsCbsRqJJ5k/EaYkKyQoWqUdWs16qsRYpkgWr4C08S8CCvZCbrB5SrVBy/6Xz2h0DPXT8G9/r3dtj1XHYZzwOHWBNS8KsMwkhKIQpUCp6K8jk+/CCaY68Dd2T1fPQlZgQwo/PWjx0RGHDipctm1sQGTL1Ud7K+QZKuS9hNJDY8a9o17fa7z90U2+cxC2IchvF0wVjgxx6eEs+aTHly22dtB/MQ+5exF5wF8dQ9g7BUvubFA/LUSv3w84cP9+/ef/hxFAyFVfQOgZBBev92AJDPosCLAY14sU8+M2uiv8fZBQvmuT7sYvdjnHUYkQtror977RZRRHwQhuc6JHapUYleC48YlVyqBt3wjUC1Qhsp7owmRFHLEoiVydS8SBQMFE0vr5xgjoFEEaEscm3mBr41oaosH163UmvqG1WCuwqlLXdT41OzSr9fl6IC1y23lJYniDZVOZfFUb/rpe8F2DEkmwO78RksLttNCpAO4A2lNzA/9Rpc3BWZ4im6BiEhGVDE1+tMJl3i6HgfZvyhN4oIL13/DMgeeBRE62xHdCpIkVNyPdmRKBGmJAKAkleifIJtbLhuzBHOsnEIM/ds5sGH6RBmcnWTwaceG0dIgAmh6M0UwFTI6CGmdBlEjl40cIU4WvOqulNlesDS/f3sA3Z9OwAh2GwPXBeIHTDwQ0K9KkuR1P1gECU2/O50BVMFAsbMJAMtqbypapBNvs5ELUy0Uk+FJ4ZSV+Jagb4ywTct98G7EVsvzT288O1ZPGW7FOrxpkhuBtqBOP9XH/tqaIAm+5zvjalDi6fBZ8gukAyDMRbBOeTA8zEWl4TCIhPaZ+PjC/cMm12CvLdNStukl3CdY7KHrgHQbNpI1VQwopcEUpPZkeponBtKPi2AxS72vpFbW9Rt97GSGyjdQEBR9jqCdG8TR4vq08L9LT7Frmcq9ZfU4w+m0+HphheJALIlXO/pA7xLZWreadob/3828i/E6y7Vv+qqhO+Qz6/GxnNQWL6hCF7XIl/Xfa71gnXhPyUKLfFvhjBk6k/zv2tEv8vO7LWuz96fgxZ5zB71BvHMlRq+W987EtqWGgINiy6O0GNkw61m2u3UDXRF7O+2H+1c/xRswrZuQWFzi2s13NoPOgBfoadi0BmssYmcQquTQxUabnsBsz4I/0IXjOH2SzKlLoOqsxRXlax7PRs9D66vRs5PL6x7PetBsWEu8yBkHwBXu4NkJnOIPx2AuZiT7Qq0JeJgJkvVZKmRfyZvTZmAtW1y8XU3fF2q3IxmvNrSvy1TH58TRTu5qHUajuindgoevD97An76LlGCI2hjbOzbuvextdqzgUYgH70UHqPb1gl0lPM6uYFyfK2aIh0I1B7BHHKKAaybMxW87O/COoAvwmhHUTf66ygQ3dFBEiU7sN99VYvqj9Egeho7DNoe/MR93Q+0mBoW0Tg4PYVO7vq6z4Lh6WHI5mGIVXdU3toNPDkzF9j/XY6kvC2Kucph6KjfL9OXVIYsmDFsz+agP2rkppoSms4xCFu62cEigiNdp1wbgKCBYLLOBCL3XOttDKq++IHMbA5p1mTOy1tI60ypbFRsZgO1nOpxc3q8A2nqTBajIn9eUdUTZm4YY8cxF0KwknDev217iBQOnEl3M5Sp1WAwe4Z9qBpf4IlU1mMBI0J2Fz76UsNcIHiK69vUf//+p8/eFOptToa01z4/Jr3N13V791SZe9jjN3vXsv8BUEsDBBQAAgAIAIOhh1AVHmAbowAAAH8BAAA3AAAAdW5pdmVyc2FsLW5vLXZpZGVv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g6GHUEszhoovBQAAaB0AADAAAAB1bml2ZXJzYWwtbm8tdmlkZW8vZmxhc2hfcHVibGlzaGluZ19zZXR0aW5ncy54bWzlWdty2zYQffdXYNjJYyw7sZvEI8mjSNRYE90q0kk8nY4HIlciahBgAVCO8tSv6Yf1S7oQLVryFUoiT5o8eGSCe84u9oYlWT3+lHIyA6WZFDVvf3fPIyAiGTMxrXmnYfv5a49oQ0VMuRRQ84T0yHF9p5rlY850EoAxKKoJ0gh9lJmalxiTHVUql5eXu0xnyt6VPDfIr3cjmVYyBRqEAVXJOJ3jj5lnoL0rBgcC/EuluILVd3YIqRZMPRnnHAiL0XLB7KYob3OqE69SiI1pdDFVMhdxU3KpiJqOa94vTb+133q5lCmoWiwFYX2i67hol80RjWNmraA8YJ+BJMCmCZq7v3fgkUsWm6Tmvdx7YXlQvnKbZ8FebJ5anqZELwhzpSAFQ2NqaHFZaFQwAYXhAF03KgckXVtbkTTwyZQLxVI8FzRlUYh3iPVVzWuF5yO/7Y/8ftM/Px11C1OdEWEn7PpOmKDbafnn/UHoB+cnYa+7MSj0P4YbgDa1zJl+OPIDvx/6o/O3ncGGCHejrjF+r9Hpboj54L8NOuGmmvqN3qaQ4cmg74Y5ORv6o26n/+48HAy6YWd4jVrk8Eq2VivriV/FApG5Wk1vk+TpWFDGsdncyHENBtsVp2oKoWwzrMYJ5Ro88mcG099yypmZ2wrFrnYBkDV0BpEZ2eqrebaivGu6ghANw5Isa/vwTVnar16vbb1SaL/e1p1WVstmN0ykkU9s/f7eYWn+m4OHzb/H0Co1hkYJNjGz7EGrK0spZpE0MmyGHRJubHOScx7kWSaVuW5jq4ulEffQVCdSrEXeXpOx5HHpMUjHEPdpCiutP7hgoo2S+x6ZYI5y9OUgA0ECKvC4YQb9G5UEOh9rw8zimGlfSTcUo5wgH56HQHrBLX9HCVV6LSnL0NoWH9V/70sD+o/C3cXSvaIBZ6jFloaTvC9i0lL0Eo9HF/EhCBexE8wcbrMHlJMRiuoNJEmDcyfhFOvIRfADjDUz4CQqcx6TucwJZxfoZ0kw4/MU/0uArB7LZKJkuljF0cEQvQjLjMElxMcuis5QRZojEueUjIMpNPyVs89kDBOpkBfoDMOG60wX/LsbEWdU62tSurTxWXG4dfot/+Mzu0EazygOCpuRY3lDmpmt8NM5EdIsceiOiOaYFTYoMYsX91z2tvvlYSg7DMb5G0VjjV+zNOf0W9KXDlmh3mLIt6Nlk8A/aoGz2oTOFoVui3dBjSXOMCQFJ96I8HRgIgdXwogKIgWfExrhgKJt25gxmWtcKRpEQa2/3MICj2m6uJriSYYaVQzKiXJv/8XLg8NfX71+c7Rb+ffvf54/CLoa3YacWnXF7NZ8cOB3Rt54uHgEd88Q74a6Mco/Arp3oHfGbWrmA8O9M/KOEd8Ze3PQdwbeGvcfQT4w9N/CtqVKbdeJb8Xz7uc/B3jHGt1ohp33nfDsDoJFKdwe2KoVO0zePVsuZuzvdbQM/MaoeUIwXKfdMDhyaQ99iZ3YRAk2mIl9CeKCGZyGGFPfid6GzmkWHfnvnQgxiE6d1E1tf+C04XcuUqNidhyuzI1OJuAsMC3ONpwGOEtxeI2frLN/TZ91qstv3KK31rr+H+3nqx9ti/61pfYDVEXJ1lL35zggthmgH9jt3/c7nx/5xcxo+XLWRbhH1QUoEkrJneSHy1eQpCMm0gURAJAUH7LdHBjDk7ar9cQP/F7n7aDb+gmOhu/Ug8VV+dlh7TtD+f57/cOcvZMywVJ0q30wL7/m1Q8P9qqVu2/t7CDb+tfR+s5/UEsDBBQAAgAIAIOhh1AOe8cgZQMAAJcMAAAqAAAAdW5pdmVyc2FsLW5vLXZpZGVvL2ZsYXNoX3NraW5fc2V0dGluZ3MueG1slVfbTuMwEH3nK6ruO10KuwUpVOoNCW0X0NLtu9tMW6uOHdlO2f79ji9JnDYhhQgJz5xjz+V4LCK1p7xzAKmo4I/dfnd41elE60xK4HoBScqIhg6NH7tPf+fzbs+5BRPyHbSmfKuMJbdZ4CrTWvDrteAa97jmQiaEdYffnuxP1LPINpbAkC7lbMgaymN+9O/H04so/oy78WA6eWgirEWSEn6ci624XpH1fitFxmMT2q35mmi7YwqSUb5vjYhRpZ81JJWYZjez/qx/GSWVoBSYkB6mo/7oZyuLkRWwIvvB3f3d6EJOedTnjTmhHaii2tIG/cHt4K6JlpItVIs8mU1vprfNeI67V7vyaVyOoOGfbs0chX8E+aXNRZqlX9FIKsXWFPSEMzBfK4cJEuP1Q8L0wXytBJOQOahVkIrRGNsgZOyk+N18TeCmWvo/wyERmbstBXszTTiZHkYhKwZDLTOIevnK+dROfLxmGi8TDDeEKQSEphL0hhm+kUzl21RtJe4PfFAeByBvKBFLwbIEJi7eAFi1l/jJZGznShhfYQsClHDwxiDC0lgiX7CsZ8jAWCLfTbdeOTuewU89jpPrYUx8Mz+vPnqBE1zm9cpXudecNDe3XAVHe0OOSUQMQyurBU3AdC3qWZsLqXcWU8TJgW6Jxjfpt8GtjjYZFfVOHF5p9bqKNNUM6uS2FplUGAy6lz5b37kaj6O4h0ON9Bw2OkdXjWVTzGsRasGu25Xutyvq5tYdjW/JYzchcg9yIQRT3Y7n4f3DbdyrfM4w0xrfUpDPfCMu5HChIdzfJtEEFu4KXgonWpP1LsGQmjIoKuoaW9+/yB9b11ieJSuQM9QDhVyQVZvD7eh2x/BXLyl8QFwlNDgdU+9wO05ooffA4AUARK53+W1wC+dJMqYpgwPkMyUw2ISbMosUqr8uXyOuqiQDy0V69COoFEqIqzpqCEuMq57hPO2a12SlbGaViZIP93KkVMZ9PiWNWMMBaddeSZWN0V9XQexVpZwk0+JdE6n9puXa504OMOI0sQMIHcHxNR7HYUKkvirWmVfrzF6GYB6tYjOVE2o8TRQzZof9Oor1nM7YBV7P4UYChPPVGq+CF+AXHFeCyPilgFSehBq3Y2OO+GjacY2DPkl11AtMrjlFG/Bv/Idk+B9QSwMEFAACAAgAg6GHUPrnN04qBQAA8hwAAC8AAAB1bml2ZXJzYWwtbm8tdmlkZW8vaHRtbF9wdWJsaXNoaW5nX3NldHRpbmdzLnhtbN1Z3VLbOBS+5yk03ullCfRn2zIJTJqYwdP8bWzaMjs7jGKfxFpkySvJoenVPs0+2D7JHsXEJBBA6RI67QUTLJ/v09H5t10/+pJxMgWlmRQNb393zyMgYpkwMWl4p9Hx87ce0YaKhHIpoOEJ6ZGjw516Xow402kIxqCoJkgj9EFuGl5qTH5Qq11eXu4ynSt7V/LCIL/ejWVWyxVoEAZULed0hj9mloP2rhgcCPAvk+IKdrizQ0i9ZOrKpOBAWIKaC2YPRfmJybhXK6VGNL6YKFmIpCW5VERNRg3vl5bf3m+/XMiUTG2WgbAm0Ye4aJfNAU0SZpWgPGRfgaTAJilqu7/3yiOXLDFpw3u598LyoHztNs+cvTw7tTwtiUYQ5mqDDAxNqKHlZbmjgjEo9AboQ6MKQNKVtSVJA19MtVAuJTNBMxZHeIdYUzW8dnQ+9I/9od9r+eenw06pqjMiCqKO74QJO0HbP+/1Iz88P4m6nY1Bkf852gC0qWbO9IOhH/q9yB+evw/6GyLclbrG+N1m0NkQ88l/HwbRpjv1mt1NIYOTfs8Nc3I28IedoPfhPOr3O1EwuEbNY3gpWuu11cCvY4LIQi2Ht0mLbCQo41hrbsS4BoPVilM1gUgeM8zGMeUaPPJnDpPfCsqZmdkMxaJ2AZA3dQ6xGdrsa3g2o7xrupIQFcOUrHL79bsqtd+8XTl6rdz9+lhrtaxXtW6QSiOfWPv9vdeV+u9e3a/+HYrWqTE0TrGImUUNWl5ZSDGLpLFhU6yQcOOY44LzsMhzqcx1GVterJS4g6Y+lmLF8/aajCRPKotBNoKkRzOMv8Gx8MgYg5Kj8fo5CBJSge2FGTRoXCF0MdKGmXlbOb6SbipGOcHWgf0PSDe8ZeA4pUqvRGHlS1vT48Pfe9KA/qO0b7l0p2jIGe5ic8FJ3hcJaSt6ie3QRXwAwkXsBEOF23AB5aSEonoDSdLk3Ek4w8RxEfwEI80MOInKgidkJgvC2QXaWRIM8SLD/1Igy32YjJXM5qucakP03C1TBpeQHLlsdIZbZAUicS7JOZhyh78K9pWMYCwV8gKdottwnemSf3cj4pxqfU1KFzo+K7tZ0Gv7n5/ZA9JkSnEy2Iwc8xmy3GyFn86IkGaBQ3PEtMCosE5JWDK/53K23W93Q1VS0M+P5I0Vfs2ygtPHpK8MskS9RZdvZ5dNHP+gBs7bpnQ6T3SbvHNqTHGGLik58UaMjYOJAlwJYyqIFHxGaIwTibZlY8pkoXGlLBAltf52DUs8hun8aoIPLbijSkA5Ue7tv3j56vWvb96+O9it/fv3P8/vBV3NagNO7XblsNa6d8J3Rt54mngAd8fU7oa6Mbs/ALpzgnfGbarmPdO8M3LNTO+MvTnZOwNvzfcPIO+Z8m9hj6XKbNVJbvlz/QOfAzywSjdbUfAxiM7WEMxT4fbAVq/Z6XH9MDkfqm/MkqPvN0yGfnPYOiHooNNOFB64FISexNpr4hRLyti+53DB9E8j9KLvRG+d5TR9Dv2PToToNqfa6bZtr+904A8uUsNyWhwsTYpOKmD3n5TdDPs/ZxmOq8mT1fL/U1mdMvGRi/LWitWPUXDWPr2yeytOWaO2VHCAqjjdWrD+wE3g+/nkJ7b02ujX6xouCSFjFvREnfdnftcyXLxgdRHuUnUBikRScif5weI1IgnEWLogQgCS4XOzmwETeNLqtBr0od8N3vc77a1GP3ML/x+i5Dyu+cqr6rvByoeC6gX26pe1HVxf/U55uPMfUEsDBBQAAgAIAIOhh1DsTFlStgEAAHoGAAAoAAAAdW5pdmVyc2FsLW5vLXZpZGVvL2h0bWxfc2tpbl9zZXR0aW5ncy5qc42UUU+DMBDH3/cpFnw1izKUzbc5MFnig4l7Mz4UdmNkpde0HTqN313KNi1w6OgL/fPr/3pXep+DYfV4qTe8G37W7/X8qTmvNbCaUTu4bOq8Ry+s7mmer2CZF8BzAV4LKU9Lf+SvX4Iy9kRtmuyfra12/Dy0X9aMaxeXhIUiNE1oJaG9Edo7Ffijkdkxq0NGTpmTnTEoRikKA8KMBKqC1Yx38VA/boItGEtQ/6BrlkLD9Maf3Ee95K9jcB9G86nLpVhIJvaPmOEoYek2U7gTq2P8sR0uvdlLUNWBb/vC8lybhYGiHTi+jv3Y7yelAq3hGHcazfzZLQlzlgB3EwqDSTD7A20Ydwvaostc5+ZEh344DgOXliyDTpXmcXQdjZuYqLw61ewEP3AG3k1fMpKzPahzrFDu5BkHKBVmtiJdNLSDRDmyVS6yAxdN7SA5u1lr2/dv1B1jlKBa/fwVV3a4TKcYjWuGrWu2IW5t0ddczugMhrzcuhX1keoLnBKpuEhoklpckpsx7U5j5y9V2kxtQS0RedU87aGArpoJqIVYoxWYMSzdFJVWpfPqNgpy5+nZOba2Ofj6BlBLAwQUAAIACACDoYdQuOc88l4AAABjAAAAJQAAAHVuaXZlcnNhbC1uby12aWRlby9sb2NhbF9zZXR0aW5ncy54bWwNyr0OQEAMAODdUzTd/W0Gx2a04AEaGpH0WnFHeHu3fcPX9q8XePgKh6nDuqgQWFfbDt0dLvOQNwghkm4kpuxQDaHvslZsJZk4xhQDnEIfXzP7hMgj+TSHWwTLLvsBUEsBAgAAFAACAAgAgKGHUBnSz1eAAwAATQwAABgAAAAAAAAAAQAAAAAAAAAAAG5vbmUvY29tbW9uX21lc3NhZ2VzLmxuZ1BLAQIAABQAAgAIAIChh1AVHmAbowAAAH8BAAApAAAAAAAAAAEAAAAAALYDAABub25lL3BsYXliYWNrX2FuZF9uYXZpZ2F0aW9uX3NldHRpbmdzLnhtbFBLAQIAABQAAgAIAIGhh1AfVIpqMAMAAMcOAAAiAAAAAAAAAAEAAAAAAKAEAABub25lL2ZsYXNoX3B1Ymxpc2hpbmdfc2V0dGluZ3MueG1sUEsBAgAAFAACAAgAgaGHUHFXlJ0VAQAA0QIAABwAAAAAAAAAAQAAAAAAEAgAAG5vbmUvZmxhc2hfc2tpbl9zZXR0aW5ncy54bWxQSwECAAAUAAIACACBoYdQ15twlisDAABvDgAAIQAAAAAAAAABAAAAAABfCQAAbm9uZS9odG1sX3B1Ymxpc2hpbmdfc2V0dGluZ3MueG1sUEsBAgAAFAACAAgAgaGHUI5z9vpqAAAA5QAAABoAAAAAAAAAAQAAAAAAyQwAAG5vbmUvaHRtbF9za2luX3NldHRpbmdzLmpzUEsBAgAAFAACAAgAgaGHULx9NfdKAAAASQAAABcAAAAAAAAAAQAAAAAAaw0AAG5vbmUvbG9jYWxfc2V0dGluZ3MueG1sUEsBAgAAFAACAAgAg6GHUKjlSQi+BQAA3BUAACYAAAAAAAAAAQAAAAAA6g0AAHVuaXZlcnNhbC1uby12aWRlby9jb21tb25fbWVzc2FnZXMubG5nUEsBAgAAFAACAAgAg6GHUBUeYBujAAAAfwEAADcAAAAAAAAAAQAAAAAA7BMAAHVuaXZlcnNhbC1uby12aWRlby9wbGF5YmFja19hbmRfbmF2aWdhdGlvbl9zZXR0aW5ncy54bWxQSwECAAAUAAIACACDoYdQSzOGii8FAABoHQAAMAAAAAAAAAABAAAAAADkFAAAdW5pdmVyc2FsLW5vLXZpZGVvL2ZsYXNoX3B1Ymxpc2hpbmdfc2V0dGluZ3MueG1sUEsBAgAAFAACAAgAg6GHUA57xyBlAwAAlwwAACoAAAAAAAAAAQAAAAAAYRoAAHVuaXZlcnNhbC1uby12aWRlby9mbGFzaF9za2luX3NldHRpbmdzLnhtbFBLAQIAABQAAgAIAIOhh1D65zdOKgUAAPIcAAAvAAAAAAAAAAEAAAAAAA4eAAB1bml2ZXJzYWwtbm8tdmlkZW8vaHRtbF9wdWJsaXNoaW5nX3NldHRpbmdzLnhtbFBLAQIAABQAAgAIAIOhh1DsTFlStgEAAHoGAAAoAAAAAAAAAAEAAAAAAIUjAAB1bml2ZXJzYWwtbm8tdmlkZW8vaHRtbF9za2luX3NldHRpbmdzLmpzUEsBAgAAFAACAAgAg6GHULjnPPJeAAAAYwAAACUAAAAAAAAAAQAAAAAAgSUAAHVuaXZlcnNhbC1uby12aWRlby9sb2NhbF9zZXR0aW5ncy54bWxQSwUGAAAAAA4ADgCIBAAAIiYAAAAA"/>
  <p:tag name="ISPRING_LMS_API_VERSION" val="SCORM 2004 (2nd edition)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uFFFDʾ\&quot;{58857F64-F778-46F3-A3E4-9740F72F057B}&quot;,&quot;C:\\Users\\Danny\\OneDrive - SD41\\Website\\M8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  <p:tag name="ISPRING_CURRENT_PLAYER_ID" val="universal-no-video"/>
  <p:tag name="ISPRING_FIRST_PUBLISH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1659</TotalTime>
  <Words>1110</Words>
  <Application>Microsoft Office PowerPoint</Application>
  <PresentationFormat>On-screen Show (4:3)</PresentationFormat>
  <Paragraphs>240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Century Schoolbook</vt:lpstr>
      <vt:lpstr>Courier New</vt:lpstr>
      <vt:lpstr>Times New Roman</vt:lpstr>
      <vt:lpstr>Wingdings</vt:lpstr>
      <vt:lpstr>Wingdings 2</vt:lpstr>
      <vt:lpstr>Oriel</vt:lpstr>
      <vt:lpstr>Equation</vt:lpstr>
      <vt:lpstr>Section 10.1 Linear Relations</vt:lpstr>
      <vt:lpstr>I) X and Y axis on a Cartesian Plane</vt:lpstr>
      <vt:lpstr>How to Read Graphs</vt:lpstr>
      <vt:lpstr>II) Linear Relations</vt:lpstr>
      <vt:lpstr>Ex: Given each scenario, indicate whether if it would be linear or not</vt:lpstr>
      <vt:lpstr>How to Graph a Linear Function:</vt:lpstr>
      <vt:lpstr>Which of the following graphs are Linear?</vt:lpstr>
      <vt:lpstr>Q: Given each table of values, which one of them is Linear?</vt:lpstr>
      <vt:lpstr>PowerPoint Presentation</vt:lpstr>
      <vt:lpstr>PowerPoint Presentation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10.1 Linear Relations</dc:title>
  <dc:creator>Danny Young</dc:creator>
  <cp:lastModifiedBy>Danny Young</cp:lastModifiedBy>
  <cp:revision>86</cp:revision>
  <dcterms:created xsi:type="dcterms:W3CDTF">2011-11-19T22:36:30Z</dcterms:created>
  <dcterms:modified xsi:type="dcterms:W3CDTF">2020-04-08T03:14:56Z</dcterms:modified>
</cp:coreProperties>
</file>